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89" r:id="rId2"/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67" autoAdjust="0"/>
    <p:restoredTop sz="94631"/>
  </p:normalViewPr>
  <p:slideViewPr>
    <p:cSldViewPr snapToGrid="0" snapToObjects="1">
      <p:cViewPr varScale="1">
        <p:scale>
          <a:sx n="68" d="100"/>
          <a:sy n="6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01.08.2020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01.08.2020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3459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CBFB1-7652-104D-9836-A4909601F878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smtClean="0"/>
              <a:t>Englisch Grundlagen, Conditional Clauses</a:t>
            </a: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Department of English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04382"/>
            <a:ext cx="7854696" cy="1576754"/>
          </a:xfrm>
        </p:spPr>
        <p:txBody>
          <a:bodyPr>
            <a:normAutofit/>
          </a:bodyPr>
          <a:lstStyle/>
          <a:p>
            <a:pPr algn="l"/>
            <a:r>
              <a:rPr lang="en-IN" sz="3600" dirty="0" smtClean="0">
                <a:solidFill>
                  <a:srgbClr val="FF0000"/>
                </a:solidFill>
              </a:rPr>
              <a:t>P.R.Government College(A),</a:t>
            </a:r>
          </a:p>
          <a:p>
            <a:pPr algn="l"/>
            <a:r>
              <a:rPr lang="en-IN" sz="3600" dirty="0" smtClean="0">
                <a:solidFill>
                  <a:srgbClr val="FF0000"/>
                </a:solidFill>
              </a:rPr>
              <a:t>Kakinada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</a:t>
            </a:r>
            <a:r>
              <a:rPr lang="de-DE" sz="3200" dirty="0" smtClean="0"/>
              <a:t>(3)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Compare: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u="sng" dirty="0" smtClean="0"/>
              <a:t>am</a:t>
            </a:r>
            <a:r>
              <a:rPr lang="en-GB" sz="2800" dirty="0" smtClean="0"/>
              <a:t> not hungry.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was </a:t>
            </a:r>
            <a:r>
              <a:rPr lang="en-GB" sz="2800" dirty="0" smtClean="0"/>
              <a:t>hungry, I </a:t>
            </a:r>
            <a:r>
              <a:rPr lang="en-GB" sz="2800" b="1" dirty="0" smtClean="0"/>
              <a:t>would</a:t>
            </a:r>
            <a:r>
              <a:rPr lang="en-GB" sz="2800" dirty="0" smtClean="0"/>
              <a:t> eat something.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u="sng" dirty="0" smtClean="0"/>
              <a:t>was</a:t>
            </a:r>
            <a:r>
              <a:rPr lang="en-GB" sz="2800" dirty="0" smtClean="0"/>
              <a:t> not hungry. </a:t>
            </a:r>
            <a:r>
              <a:rPr lang="en-GB" sz="2800" b="1" dirty="0" smtClean="0"/>
              <a:t>If </a:t>
            </a:r>
            <a:r>
              <a:rPr lang="en-GB" sz="2800" dirty="0" smtClean="0"/>
              <a:t> I </a:t>
            </a:r>
            <a:r>
              <a:rPr lang="en-GB" sz="2800" b="1" dirty="0" smtClean="0"/>
              <a:t>had been </a:t>
            </a:r>
            <a:r>
              <a:rPr lang="en-GB" sz="2800" dirty="0" smtClean="0"/>
              <a:t>hungry, I </a:t>
            </a:r>
            <a:r>
              <a:rPr lang="en-GB" sz="2800" b="1" dirty="0" smtClean="0"/>
              <a:t>would have eaten</a:t>
            </a:r>
            <a:r>
              <a:rPr lang="en-GB" sz="2800" dirty="0" smtClean="0"/>
              <a:t> something.</a:t>
            </a:r>
          </a:p>
          <a:p>
            <a:pPr marL="457200" indent="-457200">
              <a:buFont typeface="Arial"/>
              <a:buChar char="•"/>
            </a:pPr>
            <a:endParaRPr lang="en-GB" sz="2800" dirty="0"/>
          </a:p>
          <a:p>
            <a:r>
              <a:rPr lang="en-GB" sz="2800" b="1" dirty="0" smtClean="0"/>
              <a:t>Important:</a:t>
            </a:r>
            <a:endParaRPr lang="en-GB" sz="2800" dirty="0" smtClean="0"/>
          </a:p>
          <a:p>
            <a:r>
              <a:rPr lang="en-GB" sz="2800" dirty="0" smtClean="0"/>
              <a:t>Note that </a:t>
            </a:r>
            <a:r>
              <a:rPr lang="en-GB" sz="2800" b="1" dirty="0" smtClean="0"/>
              <a:t>‘d </a:t>
            </a:r>
            <a:r>
              <a:rPr lang="en-GB" sz="2800" dirty="0" smtClean="0"/>
              <a:t>can be </a:t>
            </a:r>
            <a:r>
              <a:rPr lang="en-GB" sz="2800" b="1" dirty="0" smtClean="0"/>
              <a:t>would </a:t>
            </a:r>
            <a:r>
              <a:rPr lang="en-GB" sz="2800" dirty="0" smtClean="0"/>
              <a:t>or </a:t>
            </a:r>
            <a:r>
              <a:rPr lang="en-GB" sz="2800" b="1" dirty="0" smtClean="0"/>
              <a:t>had</a:t>
            </a:r>
            <a:r>
              <a:rPr lang="en-GB" sz="2800" dirty="0" smtClean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GB" sz="2600" dirty="0" smtClean="0"/>
              <a:t>If I’</a:t>
            </a:r>
            <a:r>
              <a:rPr lang="en-GB" sz="2600" b="1" dirty="0" smtClean="0"/>
              <a:t>d seen</a:t>
            </a:r>
            <a:r>
              <a:rPr lang="en-GB" sz="2600" dirty="0" smtClean="0"/>
              <a:t> you, …	(I’</a:t>
            </a:r>
            <a:r>
              <a:rPr lang="en-GB" sz="2600" b="1" dirty="0" smtClean="0"/>
              <a:t>d </a:t>
            </a:r>
            <a:r>
              <a:rPr lang="en-GB" sz="2600" dirty="0" smtClean="0"/>
              <a:t>seen = I </a:t>
            </a:r>
            <a:r>
              <a:rPr lang="en-GB" sz="2600" b="1" dirty="0" smtClean="0"/>
              <a:t>had</a:t>
            </a:r>
            <a:r>
              <a:rPr lang="en-GB" sz="2600" dirty="0" smtClean="0"/>
              <a:t> seen)</a:t>
            </a:r>
          </a:p>
          <a:p>
            <a:pPr marL="457200" indent="-457200">
              <a:buFont typeface="Arial"/>
              <a:buChar char="•"/>
            </a:pPr>
            <a:r>
              <a:rPr lang="en-GB" sz="2600" dirty="0" smtClean="0"/>
              <a:t>… I’</a:t>
            </a:r>
            <a:r>
              <a:rPr lang="en-GB" sz="2600" b="1" dirty="0" smtClean="0"/>
              <a:t>d have said</a:t>
            </a:r>
            <a:r>
              <a:rPr lang="en-GB" sz="2600" dirty="0" smtClean="0"/>
              <a:t> hello.	(I’</a:t>
            </a:r>
            <a:r>
              <a:rPr lang="en-GB" sz="2600" b="1" dirty="0" smtClean="0"/>
              <a:t>d </a:t>
            </a:r>
            <a:r>
              <a:rPr lang="en-GB" sz="2600" dirty="0" smtClean="0"/>
              <a:t>have said = I </a:t>
            </a:r>
            <a:r>
              <a:rPr lang="en-GB" sz="2600" b="1" dirty="0" smtClean="0"/>
              <a:t>would </a:t>
            </a:r>
            <a:r>
              <a:rPr lang="en-GB" sz="2600" dirty="0" smtClean="0"/>
              <a:t>have said)</a:t>
            </a:r>
          </a:p>
        </p:txBody>
      </p:sp>
    </p:spTree>
    <p:extLst>
      <p:ext uri="{BB962C8B-B14F-4D97-AF65-F5344CB8AC3E}">
        <p14:creationId xmlns="" xmlns:p14="http://schemas.microsoft.com/office/powerpoint/2010/main" val="27385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Summary: </a:t>
            </a:r>
            <a:r>
              <a:rPr lang="de-DE" sz="3200" b="1" dirty="0" err="1" smtClean="0"/>
              <a:t>Conditionals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examples</a:t>
            </a:r>
            <a:r>
              <a:rPr lang="de-DE" sz="3200" b="1" dirty="0" smtClean="0"/>
              <a:t>)</a:t>
            </a:r>
            <a:endParaRPr lang="de-DE" sz="3200" b="1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3653250"/>
              </p:ext>
            </p:extLst>
          </p:nvPr>
        </p:nvGraphicFramePr>
        <p:xfrm>
          <a:off x="470370" y="1397000"/>
          <a:ext cx="8216430" cy="4602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159963"/>
                <a:gridCol w="1778000"/>
                <a:gridCol w="127846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example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time reference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name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</a:t>
                      </a:r>
                      <a:r>
                        <a:rPr lang="en-GB" sz="2800" baseline="0" noProof="0" dirty="0" smtClean="0"/>
                        <a:t> </a:t>
                      </a:r>
                      <a:r>
                        <a:rPr lang="en-GB" sz="2800" b="1" baseline="0" noProof="0" dirty="0" smtClean="0"/>
                        <a:t>go up</a:t>
                      </a:r>
                      <a:r>
                        <a:rPr lang="en-GB" sz="2800" b="0" baseline="0" noProof="0" dirty="0" smtClean="0"/>
                        <a:t>, I </a:t>
                      </a:r>
                      <a:r>
                        <a:rPr lang="en-GB" sz="2800" b="0" u="sng" baseline="0" noProof="0" dirty="0" smtClean="0"/>
                        <a:t>usually</a:t>
                      </a:r>
                      <a:r>
                        <a:rPr lang="en-GB" sz="2800" b="0" baseline="0" noProof="0" dirty="0" smtClean="0"/>
                        <a:t> </a:t>
                      </a:r>
                      <a:r>
                        <a:rPr lang="en-GB" sz="2800" b="1" baseline="0" noProof="0" dirty="0" smtClean="0"/>
                        <a:t>get</a:t>
                      </a:r>
                      <a:r>
                        <a:rPr lang="en-GB" sz="2800" b="0" baseline="0" noProof="0" dirty="0" smtClean="0"/>
                        <a:t> 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present: general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zero</a:t>
                      </a:r>
                      <a:endParaRPr lang="en-GB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go up </a:t>
                      </a:r>
                      <a:r>
                        <a:rPr lang="en-GB" sz="2800" b="0" u="sng" noProof="0" dirty="0" smtClean="0"/>
                        <a:t>next month</a:t>
                      </a:r>
                      <a:r>
                        <a:rPr lang="en-GB" sz="2800" b="0" u="none" noProof="0" dirty="0" smtClean="0"/>
                        <a:t>, I‘</a:t>
                      </a:r>
                      <a:r>
                        <a:rPr lang="en-GB" sz="2800" b="1" u="none" noProof="0" dirty="0" smtClean="0"/>
                        <a:t>ll get </a:t>
                      </a:r>
                      <a:r>
                        <a:rPr lang="en-GB" sz="2800" b="0" u="none" noProof="0" dirty="0" smtClean="0"/>
                        <a:t>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future: </a:t>
                      </a:r>
                    </a:p>
                    <a:p>
                      <a:r>
                        <a:rPr lang="en-GB" sz="2800" noProof="0" dirty="0" smtClean="0"/>
                        <a:t>likely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first</a:t>
                      </a:r>
                      <a:endParaRPr lang="en-GB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went up </a:t>
                      </a:r>
                      <a:r>
                        <a:rPr lang="en-GB" sz="2800" b="0" u="sng" noProof="0" dirty="0" smtClean="0"/>
                        <a:t>next month</a:t>
                      </a:r>
                      <a:r>
                        <a:rPr lang="en-GB" sz="2800" b="0" u="none" noProof="0" dirty="0" smtClean="0"/>
                        <a:t>, I‘</a:t>
                      </a:r>
                      <a:r>
                        <a:rPr lang="en-GB" sz="2800" b="1" u="none" noProof="0" dirty="0" smtClean="0"/>
                        <a:t>d get</a:t>
                      </a:r>
                      <a:r>
                        <a:rPr lang="en-GB" sz="2800" b="0" u="none" noProof="0" dirty="0" smtClean="0"/>
                        <a:t> 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future: unlikely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second</a:t>
                      </a:r>
                      <a:endParaRPr lang="en-GB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If sales </a:t>
                      </a:r>
                      <a:r>
                        <a:rPr lang="en-GB" sz="2800" b="1" noProof="0" dirty="0" smtClean="0"/>
                        <a:t>had gone up</a:t>
                      </a:r>
                      <a:r>
                        <a:rPr lang="en-GB" sz="2800" b="0" noProof="0" dirty="0" smtClean="0"/>
                        <a:t> </a:t>
                      </a:r>
                      <a:r>
                        <a:rPr lang="en-GB" sz="2800" b="0" u="sng" noProof="0" dirty="0" smtClean="0"/>
                        <a:t>last month</a:t>
                      </a:r>
                      <a:r>
                        <a:rPr lang="en-GB" sz="2800" b="0" u="none" noProof="0" dirty="0" smtClean="0"/>
                        <a:t>, I</a:t>
                      </a:r>
                      <a:r>
                        <a:rPr lang="en-GB" sz="2800" b="1" u="none" noProof="0" dirty="0" smtClean="0"/>
                        <a:t>‘d have got</a:t>
                      </a:r>
                      <a:r>
                        <a:rPr lang="en-GB" sz="2800" b="0" u="none" noProof="0" dirty="0" smtClean="0"/>
                        <a:t> a bonus.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past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third</a:t>
                      </a:r>
                      <a:endParaRPr lang="en-GB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4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Summary: </a:t>
            </a:r>
            <a:r>
              <a:rPr lang="de-DE" sz="3200" b="1" dirty="0" err="1" smtClean="0"/>
              <a:t>Conditionals</a:t>
            </a:r>
            <a:r>
              <a:rPr lang="de-DE" sz="3200" b="1" dirty="0" smtClean="0"/>
              <a:t> (</a:t>
            </a:r>
            <a:r>
              <a:rPr lang="de-DE" sz="3200" b="1" dirty="0" err="1" smtClean="0"/>
              <a:t>theoretical</a:t>
            </a:r>
            <a:r>
              <a:rPr lang="de-DE" sz="3200" b="1" dirty="0" smtClean="0"/>
              <a:t>)</a:t>
            </a:r>
            <a:endParaRPr lang="de-DE" sz="3200" b="1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3367694"/>
              </p:ext>
            </p:extLst>
          </p:nvPr>
        </p:nvGraphicFramePr>
        <p:xfrm>
          <a:off x="470370" y="1397000"/>
          <a:ext cx="8334963" cy="4572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933897"/>
                <a:gridCol w="140106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form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time reference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present , present 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present: general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present , future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future: </a:t>
                      </a:r>
                    </a:p>
                    <a:p>
                      <a:r>
                        <a:rPr lang="en-GB" sz="2400" noProof="0" dirty="0" smtClean="0"/>
                        <a:t>likely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past</a:t>
                      </a:r>
                      <a:r>
                        <a:rPr lang="en-GB" sz="2700" b="0" u="none" noProof="0" dirty="0" smtClean="0"/>
                        <a:t>, would/could + infinitive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future: unlikely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noProof="0" dirty="0" smtClean="0"/>
                        <a:t>If + past perfect</a:t>
                      </a:r>
                      <a:r>
                        <a:rPr lang="en-GB" sz="2700" b="0" u="none" noProof="0" dirty="0" smtClean="0"/>
                        <a:t>, would/could + present perfect</a:t>
                      </a:r>
                      <a:endParaRPr lang="en-GB" sz="2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past</a:t>
                      </a:r>
                      <a:endParaRPr lang="en-GB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475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1505242"/>
            <a:ext cx="7846640" cy="3573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6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English Grammar</a:t>
            </a:r>
            <a:br>
              <a:rPr kumimoji="0" lang="de-DE" altLang="de-DE" sz="6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altLang="de-DE" sz="5700" dirty="0" err="1" smtClean="0">
                <a:latin typeface="+mj-lt"/>
                <a:ea typeface="+mj-ea"/>
                <a:cs typeface="+mj-cs"/>
              </a:rPr>
              <a:t>Conditional</a:t>
            </a:r>
            <a:r>
              <a:rPr lang="de-DE" altLang="de-DE" sz="5700" dirty="0" smtClean="0">
                <a:latin typeface="+mj-lt"/>
                <a:ea typeface="+mj-ea"/>
                <a:cs typeface="+mj-cs"/>
              </a:rPr>
              <a:t> </a:t>
            </a:r>
            <a:r>
              <a:rPr lang="de-DE" altLang="de-DE" sz="5700" dirty="0" err="1" smtClean="0">
                <a:latin typeface="+mj-lt"/>
                <a:ea typeface="+mj-ea"/>
                <a:cs typeface="+mj-cs"/>
              </a:rPr>
              <a:t>clauses</a:t>
            </a:r>
            <a:endParaRPr lang="de-DE" altLang="de-DE" sz="57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700" dirty="0" smtClean="0">
                <a:latin typeface="+mj-lt"/>
                <a:ea typeface="+mj-ea"/>
                <a:cs typeface="+mj-cs"/>
              </a:rPr>
              <a:t>(</a:t>
            </a:r>
            <a:r>
              <a:rPr lang="de-DE" sz="5700" i="1" dirty="0" err="1" smtClean="0">
                <a:latin typeface="+mj-lt"/>
                <a:ea typeface="+mj-ea"/>
                <a:cs typeface="+mj-cs"/>
              </a:rPr>
              <a:t>if</a:t>
            </a:r>
            <a:r>
              <a:rPr lang="de-DE" sz="5700" dirty="0" err="1" smtClean="0">
                <a:latin typeface="+mj-lt"/>
                <a:ea typeface="+mj-ea"/>
                <a:cs typeface="+mj-cs"/>
              </a:rPr>
              <a:t>-clauses</a:t>
            </a:r>
            <a:r>
              <a:rPr lang="de-DE" sz="5700" dirty="0" smtClean="0">
                <a:latin typeface="+mj-lt"/>
                <a:ea typeface="+mj-ea"/>
                <a:cs typeface="+mj-cs"/>
              </a:rPr>
              <a:t>)</a:t>
            </a:r>
            <a:endParaRPr kumimoji="0" lang="de-DE" sz="57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486880" y="5257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 1</a:t>
            </a:r>
          </a:p>
          <a:p>
            <a:r>
              <a:rPr lang="en-GB" sz="2800" dirty="0" smtClean="0"/>
              <a:t>Lisa:	Shall we go by bus or by train?</a:t>
            </a:r>
          </a:p>
          <a:p>
            <a:r>
              <a:rPr lang="en-GB" sz="2800" dirty="0" smtClean="0"/>
              <a:t>Jess:	</a:t>
            </a:r>
            <a:r>
              <a:rPr lang="en-GB" sz="2800" b="1" dirty="0" smtClean="0"/>
              <a:t>If we go </a:t>
            </a:r>
            <a:r>
              <a:rPr lang="en-GB" sz="2800" dirty="0" smtClean="0"/>
              <a:t>by bus, it </a:t>
            </a:r>
            <a:r>
              <a:rPr lang="en-GB" sz="2800" b="1" dirty="0" smtClean="0"/>
              <a:t>will </a:t>
            </a:r>
            <a:r>
              <a:rPr lang="en-GB" sz="2800" dirty="0" smtClean="0"/>
              <a:t>be cheaper.</a:t>
            </a:r>
          </a:p>
          <a:p>
            <a:endParaRPr lang="en-GB" sz="1200" dirty="0"/>
          </a:p>
          <a:p>
            <a:r>
              <a:rPr lang="en-GB" sz="2800" dirty="0" smtClean="0">
                <a:sym typeface="Wingdings"/>
              </a:rPr>
              <a:t> For Jess it is </a:t>
            </a:r>
            <a:r>
              <a:rPr lang="en-GB" sz="2800" b="1" dirty="0" smtClean="0">
                <a:sym typeface="Wingdings"/>
              </a:rPr>
              <a:t>possible</a:t>
            </a:r>
            <a:r>
              <a:rPr lang="en-GB" sz="2800" dirty="0" smtClean="0">
                <a:sym typeface="Wingdings"/>
              </a:rPr>
              <a:t> to go by bus.</a:t>
            </a:r>
            <a:endParaRPr lang="en-GB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3494028"/>
            <a:ext cx="806403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 2</a:t>
            </a:r>
          </a:p>
          <a:p>
            <a:r>
              <a:rPr lang="en-GB" sz="2800" dirty="0" smtClean="0"/>
              <a:t>Later, Jess talks to Joe.</a:t>
            </a:r>
          </a:p>
          <a:p>
            <a:r>
              <a:rPr lang="en-GB" sz="2800" dirty="0" smtClean="0"/>
              <a:t>Joe: 	How are you going to travel?</a:t>
            </a:r>
          </a:p>
          <a:p>
            <a:r>
              <a:rPr lang="en-GB" sz="2800" dirty="0" smtClean="0"/>
              <a:t>Jess:	We’re going by train. </a:t>
            </a:r>
            <a:r>
              <a:rPr lang="en-GB" sz="2800" b="1" dirty="0" smtClean="0"/>
              <a:t>If we went</a:t>
            </a:r>
            <a:r>
              <a:rPr lang="en-GB" sz="2800" dirty="0" smtClean="0"/>
              <a:t> by bus, it 			      </a:t>
            </a:r>
            <a:r>
              <a:rPr lang="en-GB" sz="2800" b="1" dirty="0" smtClean="0"/>
              <a:t>would </a:t>
            </a:r>
            <a:r>
              <a:rPr lang="en-GB" sz="2800" dirty="0" smtClean="0"/>
              <a:t>be cheaper, but the train is quicker.</a:t>
            </a:r>
          </a:p>
          <a:p>
            <a:endParaRPr lang="en-GB" sz="1200" dirty="0" smtClean="0">
              <a:sym typeface="Wingdings"/>
            </a:endParaRPr>
          </a:p>
          <a:p>
            <a:r>
              <a:rPr lang="en-GB" sz="2800" dirty="0" smtClean="0">
                <a:sym typeface="Wingdings"/>
              </a:rPr>
              <a:t>Now Jess knows they are not going to travel by bus.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4027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(2)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Explanation 1</a:t>
            </a:r>
            <a:endParaRPr lang="en-GB" sz="2800" dirty="0" smtClean="0"/>
          </a:p>
          <a:p>
            <a:r>
              <a:rPr lang="en-GB" sz="2800" dirty="0" smtClean="0"/>
              <a:t>When we imagine that something can happen, we use</a:t>
            </a:r>
          </a:p>
          <a:p>
            <a:endParaRPr lang="en-GB" sz="1400" dirty="0"/>
          </a:p>
          <a:p>
            <a:r>
              <a:rPr lang="en-GB" sz="2800" b="1" dirty="0" smtClean="0"/>
              <a:t>If + present …</a:t>
            </a:r>
            <a:r>
              <a:rPr lang="en-GB" sz="2800" dirty="0" smtClean="0"/>
              <a:t>, will/going to…</a:t>
            </a:r>
            <a:endParaRPr lang="en-GB" sz="2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70370" y="3519866"/>
            <a:ext cx="8216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Explanation 2</a:t>
            </a:r>
            <a:endParaRPr lang="en-GB" sz="2800" dirty="0" smtClean="0"/>
          </a:p>
          <a:p>
            <a:r>
              <a:rPr lang="en-GB" sz="2800" dirty="0" smtClean="0"/>
              <a:t>When we imagine that something will not happen, or we don’t expect to happen, we use</a:t>
            </a:r>
          </a:p>
          <a:p>
            <a:endParaRPr lang="en-GB" sz="1400" dirty="0"/>
          </a:p>
          <a:p>
            <a:r>
              <a:rPr lang="en-GB" sz="2800" b="1" dirty="0" smtClean="0"/>
              <a:t>If + past…</a:t>
            </a:r>
            <a:r>
              <a:rPr lang="en-GB" sz="2800" dirty="0" smtClean="0"/>
              <a:t>, would/could + infinitive …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40366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(3)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Examples for things that are possible to happen: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it doesn’t rain, I will go outside.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win the money, I will buy a car.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you find my wallet, can you call me?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70370" y="3519866"/>
            <a:ext cx="8634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Examples for things that are unlikely to happen: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was an electrician, I could repair the lighting myself.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went now, I could still catch the train.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had the time, I would go to the concert.</a:t>
            </a:r>
          </a:p>
        </p:txBody>
      </p:sp>
    </p:spTree>
    <p:extLst>
      <p:ext uri="{BB962C8B-B14F-4D97-AF65-F5344CB8AC3E}">
        <p14:creationId xmlns="" xmlns:p14="http://schemas.microsoft.com/office/powerpoint/2010/main" val="29224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do ...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did</a:t>
            </a:r>
            <a:r>
              <a:rPr lang="de-DE" sz="3200" b="1" dirty="0" smtClean="0"/>
              <a:t> ... </a:t>
            </a:r>
            <a:r>
              <a:rPr lang="de-DE" sz="3200" dirty="0" smtClean="0"/>
              <a:t>(4)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Don’t use </a:t>
            </a:r>
            <a:r>
              <a:rPr lang="en-GB" sz="2800" b="1" i="1" dirty="0" smtClean="0"/>
              <a:t>would/could/should</a:t>
            </a:r>
            <a:r>
              <a:rPr lang="en-GB" sz="2800" b="1" dirty="0" smtClean="0"/>
              <a:t> in the if-part!!</a:t>
            </a:r>
          </a:p>
          <a:p>
            <a:endParaRPr lang="en-GB" sz="1400" b="1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would be very scared </a:t>
            </a:r>
            <a:r>
              <a:rPr lang="en-GB" sz="2800" b="1" dirty="0" smtClean="0"/>
              <a:t>if</a:t>
            </a:r>
            <a:r>
              <a:rPr lang="en-GB" sz="2800" dirty="0" smtClean="0"/>
              <a:t> somebody </a:t>
            </a:r>
            <a:r>
              <a:rPr lang="en-GB" sz="2800" b="1" dirty="0" smtClean="0"/>
              <a:t>pointed </a:t>
            </a:r>
            <a:r>
              <a:rPr lang="en-GB" sz="2800" dirty="0" smtClean="0"/>
              <a:t>a gun at me. (</a:t>
            </a:r>
            <a:r>
              <a:rPr lang="en-GB" sz="2800" b="1" dirty="0" smtClean="0"/>
              <a:t>not</a:t>
            </a:r>
            <a:r>
              <a:rPr lang="en-GB" sz="2800" dirty="0" smtClean="0"/>
              <a:t> </a:t>
            </a:r>
            <a:r>
              <a:rPr lang="en-GB" sz="2800" i="1" dirty="0" smtClean="0"/>
              <a:t>would point</a:t>
            </a:r>
            <a:r>
              <a:rPr lang="en-GB" sz="28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/>
              <a:t>If</a:t>
            </a:r>
            <a:r>
              <a:rPr lang="en-GB" sz="2800" dirty="0" smtClean="0"/>
              <a:t> we </a:t>
            </a:r>
            <a:r>
              <a:rPr lang="en-GB" sz="2800" b="1" dirty="0" smtClean="0"/>
              <a:t>went</a:t>
            </a:r>
            <a:r>
              <a:rPr lang="en-GB" sz="2800" dirty="0" smtClean="0"/>
              <a:t> by bus, it would be cheaper. (</a:t>
            </a:r>
            <a:r>
              <a:rPr lang="en-GB" sz="2800" b="1" dirty="0" smtClean="0"/>
              <a:t>not</a:t>
            </a:r>
            <a:r>
              <a:rPr lang="en-GB" sz="2800" dirty="0" smtClean="0"/>
              <a:t> if we would go)</a:t>
            </a:r>
          </a:p>
          <a:p>
            <a:pPr marL="457200" indent="-457200">
              <a:buFont typeface="Arial"/>
              <a:buChar char="•"/>
            </a:pPr>
            <a:endParaRPr lang="en-GB" sz="2800" b="1" dirty="0"/>
          </a:p>
          <a:p>
            <a:r>
              <a:rPr lang="en-GB" sz="2800" dirty="0" smtClean="0"/>
              <a:t>But you can use </a:t>
            </a:r>
            <a:r>
              <a:rPr lang="en-GB" sz="2800" b="1" dirty="0" smtClean="0"/>
              <a:t>if … would</a:t>
            </a:r>
            <a:r>
              <a:rPr lang="en-GB" sz="2800" dirty="0" smtClean="0"/>
              <a:t> when asking someone to do something:</a:t>
            </a:r>
          </a:p>
          <a:p>
            <a:endParaRPr lang="en-GB" sz="1400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would be grateful </a:t>
            </a:r>
            <a:r>
              <a:rPr lang="en-GB" sz="2800" b="1" dirty="0" smtClean="0"/>
              <a:t>if </a:t>
            </a:r>
            <a:r>
              <a:rPr lang="en-GB" sz="2800" dirty="0" smtClean="0"/>
              <a:t>you </a:t>
            </a:r>
            <a:r>
              <a:rPr lang="en-GB" sz="2800" b="1" dirty="0" smtClean="0"/>
              <a:t>would let </a:t>
            </a:r>
            <a:r>
              <a:rPr lang="en-GB" sz="2800" dirty="0" smtClean="0"/>
              <a:t>me </a:t>
            </a:r>
            <a:r>
              <a:rPr lang="en-GB" sz="2800" b="1" dirty="0" smtClean="0"/>
              <a:t>know</a:t>
            </a:r>
            <a:r>
              <a:rPr lang="en-GB" sz="2800" dirty="0" smtClean="0"/>
              <a:t> as soon as possible.</a:t>
            </a:r>
          </a:p>
        </p:txBody>
      </p:sp>
    </p:spTree>
    <p:extLst>
      <p:ext uri="{BB962C8B-B14F-4D97-AF65-F5344CB8AC3E}">
        <p14:creationId xmlns="" xmlns:p14="http://schemas.microsoft.com/office/powerpoint/2010/main" val="33546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knew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knew</a:t>
            </a:r>
            <a:r>
              <a:rPr lang="de-DE" sz="3200" b="1" dirty="0" smtClean="0"/>
              <a:t> ...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verbs </a:t>
            </a:r>
            <a:r>
              <a:rPr lang="en-GB" sz="2800" b="1" i="1" dirty="0" smtClean="0"/>
              <a:t>know</a:t>
            </a:r>
            <a:r>
              <a:rPr lang="en-GB" sz="2800" i="1" dirty="0" smtClean="0"/>
              <a:t> </a:t>
            </a:r>
            <a:r>
              <a:rPr lang="en-GB" sz="2800" b="1" dirty="0" smtClean="0"/>
              <a:t>and </a:t>
            </a:r>
            <a:r>
              <a:rPr lang="en-GB" sz="2800" b="1" i="1" dirty="0" smtClean="0"/>
              <a:t>wish</a:t>
            </a:r>
            <a:r>
              <a:rPr lang="en-GB" sz="2800" b="1" dirty="0" smtClean="0"/>
              <a:t> express a hypothetical situation, so things we don’t expect to happen.</a:t>
            </a:r>
            <a:endParaRPr lang="en-GB" sz="2800" dirty="0" smtClean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</a:t>
            </a:r>
            <a:r>
              <a:rPr lang="en-GB" sz="2800" b="1" dirty="0" smtClean="0"/>
              <a:t>knew</a:t>
            </a:r>
            <a:r>
              <a:rPr lang="en-GB" sz="2800" dirty="0" smtClean="0"/>
              <a:t> her number, I </a:t>
            </a:r>
            <a:r>
              <a:rPr lang="en-GB" sz="2800" b="1" dirty="0" smtClean="0"/>
              <a:t>would call </a:t>
            </a:r>
            <a:r>
              <a:rPr lang="en-GB" sz="2800" dirty="0" smtClean="0"/>
              <a:t>her.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If I </a:t>
            </a:r>
            <a:r>
              <a:rPr lang="en-GB" sz="2800" b="1" dirty="0" smtClean="0"/>
              <a:t>knew </a:t>
            </a:r>
            <a:r>
              <a:rPr lang="en-GB" sz="2800" dirty="0" smtClean="0"/>
              <a:t>what to do, I </a:t>
            </a:r>
            <a:r>
              <a:rPr lang="en-GB" sz="2800" b="1" dirty="0" smtClean="0"/>
              <a:t>would do </a:t>
            </a:r>
            <a:r>
              <a:rPr lang="en-GB" sz="2800" dirty="0" smtClean="0"/>
              <a:t>it.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</a:t>
            </a:r>
            <a:r>
              <a:rPr lang="en-GB" sz="2800" dirty="0" smtClean="0"/>
              <a:t> I </a:t>
            </a:r>
            <a:r>
              <a:rPr lang="en-GB" sz="2800" b="1" dirty="0" smtClean="0"/>
              <a:t>were</a:t>
            </a:r>
            <a:r>
              <a:rPr lang="en-GB" sz="2800" dirty="0" smtClean="0"/>
              <a:t> taller. (=If I was taller, that would be nice.)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 </a:t>
            </a:r>
            <a:r>
              <a:rPr lang="en-GB" sz="2800" dirty="0" smtClean="0"/>
              <a:t>I </a:t>
            </a:r>
            <a:r>
              <a:rPr lang="en-GB" sz="2800" b="1" dirty="0" smtClean="0"/>
              <a:t>were</a:t>
            </a:r>
            <a:r>
              <a:rPr lang="en-GB" sz="2800" dirty="0" smtClean="0"/>
              <a:t> rich. (=If I was rich, I could buy a house.)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</a:t>
            </a:r>
            <a:r>
              <a:rPr lang="en-GB" sz="2800" b="1" dirty="0" smtClean="0"/>
              <a:t>wish </a:t>
            </a:r>
            <a:r>
              <a:rPr lang="en-GB" sz="2800" dirty="0" smtClean="0"/>
              <a:t>I </a:t>
            </a:r>
            <a:r>
              <a:rPr lang="en-GB" sz="2800" b="1" dirty="0" smtClean="0"/>
              <a:t>could </a:t>
            </a:r>
            <a:r>
              <a:rPr lang="en-GB" sz="2800" dirty="0" smtClean="0"/>
              <a:t>help you. (=I wish I </a:t>
            </a:r>
            <a:r>
              <a:rPr lang="en-GB" sz="2800" b="1" dirty="0" smtClean="0"/>
              <a:t>was</a:t>
            </a:r>
            <a:r>
              <a:rPr lang="en-GB" sz="2800" dirty="0" smtClean="0"/>
              <a:t> able to help you.)</a:t>
            </a:r>
          </a:p>
        </p:txBody>
      </p:sp>
    </p:spTree>
    <p:extLst>
      <p:ext uri="{BB962C8B-B14F-4D97-AF65-F5344CB8AC3E}">
        <p14:creationId xmlns="" xmlns:p14="http://schemas.microsoft.com/office/powerpoint/2010/main" val="28424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2164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Read this situation:</a:t>
            </a:r>
          </a:p>
          <a:p>
            <a:r>
              <a:rPr lang="en-GB" sz="2800" dirty="0" smtClean="0"/>
              <a:t>Last month Gary was in hospital for a few days. Rachel didn’t know this, so she didn’t go to visit him. They met a few days ago.</a:t>
            </a:r>
          </a:p>
          <a:p>
            <a:endParaRPr lang="en-GB" sz="2800" dirty="0" smtClean="0"/>
          </a:p>
          <a:p>
            <a:r>
              <a:rPr lang="en-GB" sz="2800" dirty="0" smtClean="0"/>
              <a:t>Rachel said:</a:t>
            </a:r>
          </a:p>
          <a:p>
            <a:endParaRPr lang="en-GB" sz="1600" dirty="0"/>
          </a:p>
          <a:p>
            <a:r>
              <a:rPr lang="en-GB" sz="2800" b="1" dirty="0" smtClean="0"/>
              <a:t>If I’d known </a:t>
            </a:r>
            <a:r>
              <a:rPr lang="en-GB" sz="2800" dirty="0" smtClean="0"/>
              <a:t>you were in hospital, I </a:t>
            </a:r>
            <a:r>
              <a:rPr lang="en-GB" sz="2800" b="1" dirty="0" smtClean="0"/>
              <a:t>would have gone </a:t>
            </a:r>
            <a:r>
              <a:rPr lang="en-GB" sz="2800" dirty="0" smtClean="0"/>
              <a:t>to see you.</a:t>
            </a:r>
          </a:p>
          <a:p>
            <a:endParaRPr lang="en-GB" sz="2800" b="1" dirty="0"/>
          </a:p>
          <a:p>
            <a:r>
              <a:rPr lang="en-GB" sz="2800" b="1" dirty="0" smtClean="0"/>
              <a:t>If I’d known = If I had known</a:t>
            </a:r>
          </a:p>
        </p:txBody>
      </p:sp>
    </p:spTree>
    <p:extLst>
      <p:ext uri="{BB962C8B-B14F-4D97-AF65-F5344CB8AC3E}">
        <p14:creationId xmlns="" xmlns:p14="http://schemas.microsoft.com/office/powerpoint/2010/main" val="19408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If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     I </a:t>
            </a:r>
            <a:r>
              <a:rPr lang="de-DE" sz="3200" b="1" dirty="0" err="1" smtClean="0"/>
              <a:t>wish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had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known</a:t>
            </a:r>
            <a:r>
              <a:rPr lang="de-DE" sz="3200" b="1" dirty="0" smtClean="0"/>
              <a:t> ... </a:t>
            </a:r>
            <a:r>
              <a:rPr lang="de-DE" sz="3200" dirty="0" smtClean="0"/>
              <a:t>(2)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83688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use </a:t>
            </a:r>
          </a:p>
          <a:p>
            <a:r>
              <a:rPr lang="en-GB" sz="2400" b="1" dirty="0" smtClean="0"/>
              <a:t>if + ‘d/had + past participle, would/could + have + past participle </a:t>
            </a:r>
            <a:r>
              <a:rPr lang="en-GB" sz="2800" dirty="0" smtClean="0"/>
              <a:t>to talk about hypothetical situations in the past:</a:t>
            </a:r>
          </a:p>
          <a:p>
            <a:endParaRPr lang="en-GB" sz="2800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didn’t see you when I passed you in the street.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had seen</a:t>
            </a:r>
            <a:r>
              <a:rPr lang="en-GB" sz="2800" dirty="0" smtClean="0"/>
              <a:t> you, I </a:t>
            </a:r>
            <a:r>
              <a:rPr lang="en-GB" sz="2800" b="1" dirty="0" smtClean="0"/>
              <a:t>would have said </a:t>
            </a:r>
            <a:r>
              <a:rPr lang="en-GB" sz="2800" dirty="0" smtClean="0"/>
              <a:t>hello.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I didn’t go out last night. I </a:t>
            </a:r>
            <a:r>
              <a:rPr lang="en-GB" sz="2800" b="1" dirty="0" smtClean="0"/>
              <a:t>would have gone </a:t>
            </a:r>
            <a:r>
              <a:rPr lang="en-GB" sz="2800" dirty="0" smtClean="0"/>
              <a:t>out </a:t>
            </a:r>
            <a:r>
              <a:rPr lang="en-GB" sz="2800" b="1" dirty="0" smtClean="0"/>
              <a:t>if </a:t>
            </a:r>
            <a:r>
              <a:rPr lang="en-GB" sz="2800" dirty="0" smtClean="0"/>
              <a:t>I </a:t>
            </a:r>
            <a:r>
              <a:rPr lang="en-GB" sz="2800" b="1" dirty="0" smtClean="0"/>
              <a:t>hadn’t been </a:t>
            </a:r>
            <a:r>
              <a:rPr lang="en-GB" sz="2800" dirty="0" smtClean="0"/>
              <a:t>so tired.</a:t>
            </a:r>
          </a:p>
          <a:p>
            <a:pPr marL="457200" indent="-457200">
              <a:buFont typeface="Arial"/>
              <a:buChar char="•"/>
            </a:pPr>
            <a:r>
              <a:rPr lang="en-GB" sz="2800" b="1" dirty="0" smtClean="0"/>
              <a:t>If </a:t>
            </a:r>
            <a:r>
              <a:rPr lang="en-GB" sz="2800" dirty="0" smtClean="0"/>
              <a:t>he </a:t>
            </a:r>
            <a:r>
              <a:rPr lang="en-GB" sz="2800" b="1" dirty="0" smtClean="0"/>
              <a:t>had been looking</a:t>
            </a:r>
            <a:r>
              <a:rPr lang="en-GB" sz="2800" dirty="0"/>
              <a:t> </a:t>
            </a:r>
            <a:r>
              <a:rPr lang="en-GB" sz="2800" dirty="0" smtClean="0"/>
              <a:t>where he was going, he </a:t>
            </a:r>
            <a:r>
              <a:rPr lang="en-GB" sz="2800" b="1" dirty="0" smtClean="0"/>
              <a:t>wouldn’t have taken </a:t>
            </a:r>
            <a:r>
              <a:rPr lang="en-GB" sz="2800" dirty="0" smtClean="0"/>
              <a:t>some pictures. (but I didn’t have a camera)</a:t>
            </a:r>
            <a:endParaRPr lang="en-GB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775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753</Words>
  <Application>Microsoft Macintosh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Department of English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Windows User</cp:lastModifiedBy>
  <cp:revision>88</cp:revision>
  <cp:lastPrinted>2015-08-02T13:47:51Z</cp:lastPrinted>
  <dcterms:created xsi:type="dcterms:W3CDTF">2014-12-12T07:25:03Z</dcterms:created>
  <dcterms:modified xsi:type="dcterms:W3CDTF">2020-08-01T15:46:18Z</dcterms:modified>
</cp:coreProperties>
</file>