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1" r:id="rId3"/>
    <p:sldId id="257" r:id="rId4"/>
    <p:sldId id="273" r:id="rId5"/>
    <p:sldId id="258" r:id="rId6"/>
    <p:sldId id="292" r:id="rId7"/>
    <p:sldId id="259" r:id="rId8"/>
    <p:sldId id="275" r:id="rId9"/>
    <p:sldId id="260" r:id="rId10"/>
    <p:sldId id="276" r:id="rId11"/>
    <p:sldId id="285" r:id="rId12"/>
    <p:sldId id="272" r:id="rId13"/>
    <p:sldId id="278" r:id="rId14"/>
    <p:sldId id="291" r:id="rId15"/>
    <p:sldId id="261" r:id="rId16"/>
    <p:sldId id="281" r:id="rId17"/>
    <p:sldId id="262" r:id="rId18"/>
    <p:sldId id="280" r:id="rId19"/>
    <p:sldId id="263" r:id="rId20"/>
    <p:sldId id="282" r:id="rId21"/>
    <p:sldId id="264" r:id="rId22"/>
    <p:sldId id="265" r:id="rId23"/>
    <p:sldId id="293" r:id="rId24"/>
    <p:sldId id="277" r:id="rId25"/>
    <p:sldId id="267" r:id="rId26"/>
    <p:sldId id="274" r:id="rId27"/>
    <p:sldId id="284" r:id="rId28"/>
    <p:sldId id="287" r:id="rId29"/>
    <p:sldId id="286" r:id="rId30"/>
    <p:sldId id="288" r:id="rId31"/>
    <p:sldId id="289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2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D39-40FD-46C2-9FC1-09B9206CFE8C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B29875-3308-47F0-8883-3330016C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D39-40FD-46C2-9FC1-09B9206CFE8C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9875-3308-47F0-8883-3330016C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D39-40FD-46C2-9FC1-09B9206CFE8C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9875-3308-47F0-8883-3330016C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D39-40FD-46C2-9FC1-09B9206CFE8C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B29875-3308-47F0-8883-3330016C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D39-40FD-46C2-9FC1-09B9206CFE8C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9875-3308-47F0-8883-3330016CC9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D39-40FD-46C2-9FC1-09B9206CFE8C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9875-3308-47F0-8883-3330016C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D39-40FD-46C2-9FC1-09B9206CFE8C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B29875-3308-47F0-8883-3330016CC9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D39-40FD-46C2-9FC1-09B9206CFE8C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9875-3308-47F0-8883-3330016C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D39-40FD-46C2-9FC1-09B9206CFE8C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9875-3308-47F0-8883-3330016C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D39-40FD-46C2-9FC1-09B9206CFE8C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9875-3308-47F0-8883-3330016C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D39-40FD-46C2-9FC1-09B9206CFE8C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29875-3308-47F0-8883-3330016CC9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2AAD39-40FD-46C2-9FC1-09B9206CFE8C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B29875-3308-47F0-8883-3330016CC9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Tm="10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Baskerville Old Face" pitchFamily="18" charset="0"/>
              </a:rPr>
              <a:t>P.R.GOVT.COLLEGE(A),KAKINADA</a:t>
            </a:r>
            <a:endParaRPr lang="en-US" sz="3200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smtClean="0">
                <a:solidFill>
                  <a:srgbClr val="7030A0"/>
                </a:solidFill>
                <a:latin typeface="Baskerville Old Face" pitchFamily="18" charset="0"/>
              </a:rPr>
              <a:t>ENGLISH GRAMMAR </a:t>
            </a:r>
            <a:endParaRPr lang="en-IN" dirty="0" smtClean="0">
              <a:solidFill>
                <a:srgbClr val="7030A0"/>
              </a:solidFill>
              <a:latin typeface="Baskerville Old Face" pitchFamily="18" charset="0"/>
            </a:endParaRPr>
          </a:p>
          <a:p>
            <a:r>
              <a:rPr lang="en-IN" dirty="0" smtClean="0">
                <a:solidFill>
                  <a:srgbClr val="7030A0"/>
                </a:solidFill>
                <a:latin typeface="Baskerville Old Face" pitchFamily="18" charset="0"/>
              </a:rPr>
              <a:t>ARTICLES  Power </a:t>
            </a:r>
            <a:r>
              <a:rPr lang="en-IN" dirty="0">
                <a:solidFill>
                  <a:srgbClr val="7030A0"/>
                </a:solidFill>
                <a:latin typeface="Baskerville Old Face" pitchFamily="18" charset="0"/>
              </a:rPr>
              <a:t>P</a:t>
            </a:r>
            <a:r>
              <a:rPr lang="en-IN" dirty="0" smtClean="0">
                <a:solidFill>
                  <a:srgbClr val="7030A0"/>
                </a:solidFill>
                <a:latin typeface="Baskerville Old Face" pitchFamily="18" charset="0"/>
              </a:rPr>
              <a:t>oint Presentation  BY  </a:t>
            </a:r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B.N.PRATHYUSHA</a:t>
            </a:r>
            <a:r>
              <a:rPr lang="en-IN" dirty="0" smtClean="0">
                <a:solidFill>
                  <a:srgbClr val="7030A0"/>
                </a:solidFill>
                <a:latin typeface="Baskerville Old Face" pitchFamily="18" charset="0"/>
              </a:rPr>
              <a:t>,</a:t>
            </a:r>
          </a:p>
          <a:p>
            <a:r>
              <a:rPr lang="en-IN" dirty="0" smtClean="0">
                <a:solidFill>
                  <a:srgbClr val="7030A0"/>
                </a:solidFill>
                <a:latin typeface="Baskerville Old Face" pitchFamily="18" charset="0"/>
              </a:rPr>
              <a:t>Faculty in English</a:t>
            </a:r>
            <a:endParaRPr lang="en-US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26346" cy="60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928670"/>
            <a:ext cx="720929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1428736"/>
            <a:ext cx="6840000" cy="481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35716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842034" cy="41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Baskerville Old Face" pitchFamily="18" charset="0"/>
              </a:rPr>
              <a:t>Rules</a:t>
            </a:r>
            <a:br>
              <a:rPr lang="en-IN" b="1" dirty="0" smtClean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en-IN" b="1" dirty="0" smtClean="0">
                <a:solidFill>
                  <a:srgbClr val="FF0000"/>
                </a:solidFill>
                <a:latin typeface="Baskerville Old Face" pitchFamily="18" charset="0"/>
              </a:rPr>
              <a:t>A is used</a:t>
            </a:r>
            <a:endParaRPr lang="en-US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A is used before a consonant – b,c,d,f,g,h,j,k,l,m,n,p,q,r,s,t,v,w,x,y,z </a:t>
            </a:r>
          </a:p>
          <a:p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Example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: a boy</a:t>
            </a:r>
          </a:p>
          <a:p>
            <a:r>
              <a:rPr lang="en-IN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                 a cow</a:t>
            </a:r>
          </a:p>
          <a:p>
            <a:r>
              <a:rPr lang="en-IN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                 a pen  </a:t>
            </a:r>
          </a:p>
          <a:p>
            <a:endParaRPr lang="en-IN" dirty="0" smtClean="0">
              <a:solidFill>
                <a:srgbClr val="002060"/>
              </a:solidFill>
              <a:latin typeface="Baskerville Old Face" pitchFamily="18" charset="0"/>
            </a:endParaRPr>
          </a:p>
          <a:p>
            <a:endParaRPr lang="en-IN" dirty="0" smtClean="0">
              <a:solidFill>
                <a:srgbClr val="002060"/>
              </a:solidFill>
              <a:latin typeface="Baskerville Old Face" pitchFamily="18" charset="0"/>
            </a:endParaRPr>
          </a:p>
          <a:p>
            <a:endParaRPr lang="en-US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000108"/>
            <a:ext cx="7449602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A IS USED</a:t>
            </a: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A is also used  before a word beginning with a vowel but sounding like a consonant.</a:t>
            </a:r>
          </a:p>
          <a:p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Example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: a one rupee coin</a:t>
            </a:r>
          </a:p>
          <a:p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                  a European</a:t>
            </a:r>
          </a:p>
          <a:p>
            <a:r>
              <a:rPr lang="en-IN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                 a utensil</a:t>
            </a:r>
            <a:endParaRPr lang="en-US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857232"/>
            <a:ext cx="7449602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Baskerville Old Face" pitchFamily="18" charset="0"/>
              </a:rPr>
              <a:t>A is Used</a:t>
            </a:r>
            <a:br>
              <a:rPr lang="en-IN" b="1" dirty="0" smtClean="0">
                <a:solidFill>
                  <a:srgbClr val="FF0000"/>
                </a:solidFill>
                <a:latin typeface="Baskerville Old Face" pitchFamily="18" charset="0"/>
              </a:rPr>
            </a:br>
            <a:endParaRPr lang="en-US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If sentence is spoken empathetically </a:t>
            </a:r>
          </a:p>
          <a:p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Example</a:t>
            </a:r>
            <a:r>
              <a:rPr lang="en-IN" dirty="0" smtClean="0">
                <a:latin typeface="Baskerville Old Face" pitchFamily="18" charset="0"/>
              </a:rPr>
              <a:t> : Rome was not built in a day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8035737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99" y="1071546"/>
            <a:ext cx="6632548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An is used</a:t>
            </a: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AN is used before a word beginning with a vowel – a,e,i,o,u</a:t>
            </a:r>
          </a:p>
          <a:p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Example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:   an umbrella </a:t>
            </a:r>
          </a:p>
          <a:p>
            <a:pPr>
              <a:buNone/>
            </a:pP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                     an egg </a:t>
            </a:r>
          </a:p>
          <a:p>
            <a:pPr>
              <a:buNone/>
            </a:pPr>
            <a:r>
              <a:rPr lang="en-IN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                    an ice cream</a:t>
            </a:r>
          </a:p>
          <a:p>
            <a:pPr>
              <a:buNone/>
            </a:pPr>
            <a:r>
              <a:rPr lang="en-IN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                    an orange</a:t>
            </a:r>
          </a:p>
          <a:p>
            <a:pPr>
              <a:buNone/>
            </a:pPr>
            <a:r>
              <a:rPr lang="en-IN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                    an apple</a:t>
            </a:r>
            <a:endParaRPr lang="en-US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AN is used</a:t>
            </a: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An is used before a word beginning with a consonant but  having a Vowel sound.</a:t>
            </a:r>
          </a:p>
          <a:p>
            <a:pPr>
              <a:buNone/>
            </a:pPr>
            <a:r>
              <a:rPr lang="en-IN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Example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:   an M.L.A</a:t>
            </a:r>
            <a:endParaRPr lang="en-IN" dirty="0">
              <a:solidFill>
                <a:srgbClr val="002060"/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                    an hour </a:t>
            </a:r>
          </a:p>
          <a:p>
            <a:pPr>
              <a:buNone/>
            </a:pPr>
            <a:r>
              <a:rPr lang="en-IN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                   an honest man</a:t>
            </a:r>
          </a:p>
          <a:p>
            <a:pPr>
              <a:buNone/>
            </a:pPr>
            <a:r>
              <a:rPr lang="en-IN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                     </a:t>
            </a:r>
            <a:endParaRPr lang="en-US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160752" cy="59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Baskerville Old Face" pitchFamily="18" charset="0"/>
              </a:rPr>
              <a:t>The is used</a:t>
            </a:r>
            <a:br>
              <a:rPr lang="en-IN" b="1" dirty="0" smtClean="0">
                <a:solidFill>
                  <a:srgbClr val="FF0000"/>
                </a:solidFill>
                <a:latin typeface="Baskerville Old Face" pitchFamily="18" charset="0"/>
              </a:rPr>
            </a:br>
            <a:endParaRPr lang="en-US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The is used before a word denoting a particular person or thing.</a:t>
            </a:r>
          </a:p>
          <a:p>
            <a:pPr>
              <a:buNone/>
            </a:pPr>
            <a:r>
              <a:rPr lang="en-IN" dirty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en-IN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  </a:t>
            </a:r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Example</a:t>
            </a:r>
            <a:r>
              <a:rPr lang="en-IN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: Let’s go to the Cinema</a:t>
            </a:r>
          </a:p>
          <a:p>
            <a:pPr>
              <a:buNone/>
            </a:pPr>
            <a:r>
              <a:rPr lang="en-IN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 Before the titles : The great </a:t>
            </a:r>
          </a:p>
          <a:p>
            <a:pPr>
              <a:buNone/>
            </a:pPr>
            <a:r>
              <a:rPr lang="en-IN" dirty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en-IN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Before the  words denoting numbers, weight – </a:t>
            </a:r>
          </a:p>
          <a:p>
            <a:pPr>
              <a:buNone/>
            </a:pPr>
            <a:r>
              <a:rPr lang="en-IN" dirty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en-IN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  </a:t>
            </a:r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Example</a:t>
            </a:r>
            <a:r>
              <a:rPr lang="en-IN" dirty="0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 :   cloth is sold by the metre.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714375"/>
            <a:ext cx="88677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164000" cy="401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25" y="928670"/>
            <a:ext cx="6967234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ARTICLES</a:t>
            </a: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Definition</a:t>
            </a:r>
            <a:r>
              <a:rPr lang="en-US" dirty="0" smtClean="0">
                <a:solidFill>
                  <a:srgbClr val="002060"/>
                </a:solidFill>
                <a:latin typeface="Baskerville Old Face" pitchFamily="18" charset="0"/>
              </a:rPr>
              <a:t> : - An article is a word used to modify a noun, which is a person, place , object or an idea.</a:t>
            </a:r>
          </a:p>
          <a:p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Technically, an article is an Adjective, which is any word that modifies a Noun.</a:t>
            </a:r>
          </a:p>
          <a:p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Usually adjectives modify nouns through description, but articles are used instead to point out or refer to nouns.</a:t>
            </a:r>
          </a:p>
          <a:p>
            <a:endParaRPr lang="en-IN" dirty="0" smtClean="0">
              <a:solidFill>
                <a:srgbClr val="002060"/>
              </a:solidFill>
              <a:latin typeface="Baskerville Old Face" pitchFamily="18" charset="0"/>
            </a:endParaRPr>
          </a:p>
          <a:p>
            <a:endParaRPr lang="en-IN" dirty="0" smtClean="0">
              <a:solidFill>
                <a:srgbClr val="00206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058" y="1214421"/>
            <a:ext cx="6773576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69"/>
            <a:ext cx="6804619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1357298"/>
            <a:ext cx="5753593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81" y="857231"/>
            <a:ext cx="8184149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Definite Article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/>
              <a:t>Indefinite Articles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14554"/>
            <a:ext cx="6164725" cy="35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542925"/>
            <a:ext cx="82962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INDEFINITE ARTICLES</a:t>
            </a: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A and An  are called indefinite articles.</a:t>
            </a:r>
          </a:p>
          <a:p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A and An do not refer to any particular or definite person, place  or thing</a:t>
            </a:r>
          </a:p>
          <a:p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Examples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:    an umbrella</a:t>
            </a:r>
          </a:p>
          <a:p>
            <a:r>
              <a:rPr lang="en-IN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                    a boy</a:t>
            </a:r>
          </a:p>
          <a:p>
            <a:r>
              <a:rPr lang="en-IN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                    a  book</a:t>
            </a:r>
            <a:endParaRPr lang="en-US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6968982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Definite Article</a:t>
            </a:r>
            <a:b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</a:b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The is called the definite Article, because it always points out some particular object.</a:t>
            </a:r>
          </a:p>
          <a:p>
            <a:r>
              <a:rPr lang="en-IN" dirty="0" smtClean="0">
                <a:solidFill>
                  <a:srgbClr val="FF0000"/>
                </a:solidFill>
                <a:latin typeface="Baskerville Old Face" pitchFamily="18" charset="0"/>
              </a:rPr>
              <a:t>Example</a:t>
            </a:r>
            <a:r>
              <a:rPr lang="en-IN" dirty="0" smtClean="0">
                <a:solidFill>
                  <a:srgbClr val="002060"/>
                </a:solidFill>
                <a:latin typeface="Baskerville Old Face" pitchFamily="18" charset="0"/>
              </a:rPr>
              <a:t> : This the boy who had stolen my purse.</a:t>
            </a:r>
            <a:endParaRPr lang="en-US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</TotalTime>
  <Words>333</Words>
  <Application>Microsoft Office PowerPoint</Application>
  <PresentationFormat>On-screen Show (4:3)</PresentationFormat>
  <Paragraphs>53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Trek</vt:lpstr>
      <vt:lpstr>P.R.GOVT.COLLEGE(A),KAKINADA</vt:lpstr>
      <vt:lpstr>Slide 2</vt:lpstr>
      <vt:lpstr>ARTICLES</vt:lpstr>
      <vt:lpstr>Slide 4</vt:lpstr>
      <vt:lpstr>Types of Articles</vt:lpstr>
      <vt:lpstr>Slide 6</vt:lpstr>
      <vt:lpstr>INDEFINITE ARTICLES</vt:lpstr>
      <vt:lpstr>Slide 8</vt:lpstr>
      <vt:lpstr>Definite Article </vt:lpstr>
      <vt:lpstr>Slide 10</vt:lpstr>
      <vt:lpstr>Slide 11</vt:lpstr>
      <vt:lpstr>Slide 12</vt:lpstr>
      <vt:lpstr>Slide 13</vt:lpstr>
      <vt:lpstr>Slide 14</vt:lpstr>
      <vt:lpstr>Rules A is used</vt:lpstr>
      <vt:lpstr>Slide 16</vt:lpstr>
      <vt:lpstr>A IS USED</vt:lpstr>
      <vt:lpstr>Slide 18</vt:lpstr>
      <vt:lpstr>A is Used </vt:lpstr>
      <vt:lpstr>Slide 20</vt:lpstr>
      <vt:lpstr>An is used</vt:lpstr>
      <vt:lpstr>AN is used</vt:lpstr>
      <vt:lpstr>Slide 23</vt:lpstr>
      <vt:lpstr>Slide 24</vt:lpstr>
      <vt:lpstr>The is used 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P.R.GOVT.COLLEGE(A),KAKINADA</dc:title>
  <dc:creator>Windows User</dc:creator>
  <cp:lastModifiedBy>Windows User</cp:lastModifiedBy>
  <cp:revision>34</cp:revision>
  <dcterms:created xsi:type="dcterms:W3CDTF">2020-04-11T06:03:04Z</dcterms:created>
  <dcterms:modified xsi:type="dcterms:W3CDTF">2020-04-14T03:48:11Z</dcterms:modified>
</cp:coreProperties>
</file>