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1" r:id="rId1"/>
  </p:sldMasterIdLst>
  <p:sldIdLst>
    <p:sldId id="256" r:id="rId2"/>
    <p:sldId id="267" r:id="rId3"/>
    <p:sldId id="268" r:id="rId4"/>
    <p:sldId id="257" r:id="rId5"/>
    <p:sldId id="263" r:id="rId6"/>
    <p:sldId id="269" r:id="rId7"/>
    <p:sldId id="270" r:id="rId8"/>
    <p:sldId id="271" r:id="rId9"/>
    <p:sldId id="266" r:id="rId10"/>
    <p:sldId id="272" r:id="rId11"/>
    <p:sldId id="264" r:id="rId12"/>
    <p:sldId id="273" r:id="rId13"/>
    <p:sldId id="274" r:id="rId14"/>
    <p:sldId id="265" r:id="rId15"/>
    <p:sldId id="276" r:id="rId16"/>
    <p:sldId id="275" r:id="rId17"/>
    <p:sldId id="258" r:id="rId18"/>
    <p:sldId id="277" r:id="rId19"/>
    <p:sldId id="259" r:id="rId20"/>
    <p:sldId id="260" r:id="rId21"/>
    <p:sldId id="261" r:id="rId22"/>
    <p:sldId id="262" r:id="rId23"/>
    <p:sldId id="278"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0D8D29A-E153-43B7-B7C4-13FA9F49B745}" type="datetimeFigureOut">
              <a:rPr lang="en-IN" smtClean="0"/>
              <a:t>28-06-2021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0F43D8-4DAA-4DB8-86EB-150816EC202C}" type="slidenum">
              <a:rPr lang="en-IN" smtClean="0"/>
              <a:t>‹#›</a:t>
            </a:fld>
            <a:endParaRPr lang="en-IN"/>
          </a:p>
        </p:txBody>
      </p:sp>
    </p:spTree>
    <p:extLst>
      <p:ext uri="{BB962C8B-B14F-4D97-AF65-F5344CB8AC3E}">
        <p14:creationId xmlns:p14="http://schemas.microsoft.com/office/powerpoint/2010/main" val="4072215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D8D29A-E153-43B7-B7C4-13FA9F49B745}" type="datetimeFigureOut">
              <a:rPr lang="en-IN" smtClean="0"/>
              <a:t>28-06-2021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0F43D8-4DAA-4DB8-86EB-150816EC202C}" type="slidenum">
              <a:rPr lang="en-IN" smtClean="0"/>
              <a:t>‹#›</a:t>
            </a:fld>
            <a:endParaRPr lang="en-IN"/>
          </a:p>
        </p:txBody>
      </p:sp>
    </p:spTree>
    <p:extLst>
      <p:ext uri="{BB962C8B-B14F-4D97-AF65-F5344CB8AC3E}">
        <p14:creationId xmlns:p14="http://schemas.microsoft.com/office/powerpoint/2010/main" val="22216674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D8D29A-E153-43B7-B7C4-13FA9F49B745}" type="datetimeFigureOut">
              <a:rPr lang="en-IN" smtClean="0"/>
              <a:t>28-06-2021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0F43D8-4DAA-4DB8-86EB-150816EC202C}"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9378781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D8D29A-E153-43B7-B7C4-13FA9F49B745}" type="datetimeFigureOut">
              <a:rPr lang="en-IN" smtClean="0"/>
              <a:t>28-06-2021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0F43D8-4DAA-4DB8-86EB-150816EC202C}" type="slidenum">
              <a:rPr lang="en-IN" smtClean="0"/>
              <a:t>‹#›</a:t>
            </a:fld>
            <a:endParaRPr lang="en-IN"/>
          </a:p>
        </p:txBody>
      </p:sp>
    </p:spTree>
    <p:extLst>
      <p:ext uri="{BB962C8B-B14F-4D97-AF65-F5344CB8AC3E}">
        <p14:creationId xmlns:p14="http://schemas.microsoft.com/office/powerpoint/2010/main" val="14823747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D8D29A-E153-43B7-B7C4-13FA9F49B745}" type="datetimeFigureOut">
              <a:rPr lang="en-IN" smtClean="0"/>
              <a:t>28-06-2021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0F43D8-4DAA-4DB8-86EB-150816EC202C}" type="slidenum">
              <a:rPr lang="en-IN" smtClean="0"/>
              <a:t>‹#›</a:t>
            </a:fld>
            <a:endParaRPr lang="en-IN"/>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73593270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D8D29A-E153-43B7-B7C4-13FA9F49B745}" type="datetimeFigureOut">
              <a:rPr lang="en-IN" smtClean="0"/>
              <a:t>28-06-2021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0F43D8-4DAA-4DB8-86EB-150816EC202C}" type="slidenum">
              <a:rPr lang="en-IN" smtClean="0"/>
              <a:t>‹#›</a:t>
            </a:fld>
            <a:endParaRPr lang="en-IN"/>
          </a:p>
        </p:txBody>
      </p:sp>
    </p:spTree>
    <p:extLst>
      <p:ext uri="{BB962C8B-B14F-4D97-AF65-F5344CB8AC3E}">
        <p14:creationId xmlns:p14="http://schemas.microsoft.com/office/powerpoint/2010/main" val="368430910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D8D29A-E153-43B7-B7C4-13FA9F49B745}" type="datetimeFigureOut">
              <a:rPr lang="en-IN" smtClean="0"/>
              <a:t>28-06-2021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0F43D8-4DAA-4DB8-86EB-150816EC202C}" type="slidenum">
              <a:rPr lang="en-IN" smtClean="0"/>
              <a:t>‹#›</a:t>
            </a:fld>
            <a:endParaRPr lang="en-IN"/>
          </a:p>
        </p:txBody>
      </p:sp>
    </p:spTree>
    <p:extLst>
      <p:ext uri="{BB962C8B-B14F-4D97-AF65-F5344CB8AC3E}">
        <p14:creationId xmlns:p14="http://schemas.microsoft.com/office/powerpoint/2010/main" val="36175810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D8D29A-E153-43B7-B7C4-13FA9F49B745}" type="datetimeFigureOut">
              <a:rPr lang="en-IN" smtClean="0"/>
              <a:t>28-06-2021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0F43D8-4DAA-4DB8-86EB-150816EC202C}" type="slidenum">
              <a:rPr lang="en-IN" smtClean="0"/>
              <a:t>‹#›</a:t>
            </a:fld>
            <a:endParaRPr lang="en-IN"/>
          </a:p>
        </p:txBody>
      </p:sp>
    </p:spTree>
    <p:extLst>
      <p:ext uri="{BB962C8B-B14F-4D97-AF65-F5344CB8AC3E}">
        <p14:creationId xmlns:p14="http://schemas.microsoft.com/office/powerpoint/2010/main" val="27866711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D8D29A-E153-43B7-B7C4-13FA9F49B745}" type="datetimeFigureOut">
              <a:rPr lang="en-IN" smtClean="0"/>
              <a:t>28-06-2021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0F43D8-4DAA-4DB8-86EB-150816EC202C}" type="slidenum">
              <a:rPr lang="en-IN" smtClean="0"/>
              <a:t>‹#›</a:t>
            </a:fld>
            <a:endParaRPr lang="en-IN"/>
          </a:p>
        </p:txBody>
      </p:sp>
    </p:spTree>
    <p:extLst>
      <p:ext uri="{BB962C8B-B14F-4D97-AF65-F5344CB8AC3E}">
        <p14:creationId xmlns:p14="http://schemas.microsoft.com/office/powerpoint/2010/main" val="33907377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0D8D29A-E153-43B7-B7C4-13FA9F49B745}" type="datetimeFigureOut">
              <a:rPr lang="en-IN" smtClean="0"/>
              <a:t>28-06-2021</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660F43D8-4DAA-4DB8-86EB-150816EC202C}" type="slidenum">
              <a:rPr lang="en-IN" smtClean="0"/>
              <a:t>‹#›</a:t>
            </a:fld>
            <a:endParaRPr lang="en-IN"/>
          </a:p>
        </p:txBody>
      </p:sp>
    </p:spTree>
    <p:extLst>
      <p:ext uri="{BB962C8B-B14F-4D97-AF65-F5344CB8AC3E}">
        <p14:creationId xmlns:p14="http://schemas.microsoft.com/office/powerpoint/2010/main" val="2403599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D8D29A-E153-43B7-B7C4-13FA9F49B745}" type="datetimeFigureOut">
              <a:rPr lang="en-IN" smtClean="0"/>
              <a:t>28-06-2021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0F43D8-4DAA-4DB8-86EB-150816EC202C}" type="slidenum">
              <a:rPr lang="en-IN" smtClean="0"/>
              <a:t>‹#›</a:t>
            </a:fld>
            <a:endParaRPr lang="en-IN"/>
          </a:p>
        </p:txBody>
      </p:sp>
    </p:spTree>
    <p:extLst>
      <p:ext uri="{BB962C8B-B14F-4D97-AF65-F5344CB8AC3E}">
        <p14:creationId xmlns:p14="http://schemas.microsoft.com/office/powerpoint/2010/main" val="2434659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D8D29A-E153-43B7-B7C4-13FA9F49B745}" type="datetimeFigureOut">
              <a:rPr lang="en-IN" smtClean="0"/>
              <a:t>28-06-2021</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660F43D8-4DAA-4DB8-86EB-150816EC202C}" type="slidenum">
              <a:rPr lang="en-IN" smtClean="0"/>
              <a:t>‹#›</a:t>
            </a:fld>
            <a:endParaRPr lang="en-IN"/>
          </a:p>
        </p:txBody>
      </p:sp>
    </p:spTree>
    <p:extLst>
      <p:ext uri="{BB962C8B-B14F-4D97-AF65-F5344CB8AC3E}">
        <p14:creationId xmlns:p14="http://schemas.microsoft.com/office/powerpoint/2010/main" val="13351163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D8D29A-E153-43B7-B7C4-13FA9F49B745}" type="datetimeFigureOut">
              <a:rPr lang="en-IN" smtClean="0"/>
              <a:t>28-06-2021</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660F43D8-4DAA-4DB8-86EB-150816EC202C}" type="slidenum">
              <a:rPr lang="en-IN" smtClean="0"/>
              <a:t>‹#›</a:t>
            </a:fld>
            <a:endParaRPr lang="en-IN"/>
          </a:p>
        </p:txBody>
      </p:sp>
    </p:spTree>
    <p:extLst>
      <p:ext uri="{BB962C8B-B14F-4D97-AF65-F5344CB8AC3E}">
        <p14:creationId xmlns:p14="http://schemas.microsoft.com/office/powerpoint/2010/main" val="18492055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0D8D29A-E153-43B7-B7C4-13FA9F49B745}" type="datetimeFigureOut">
              <a:rPr lang="en-IN" smtClean="0"/>
              <a:t>28-06-2021</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660F43D8-4DAA-4DB8-86EB-150816EC202C}" type="slidenum">
              <a:rPr lang="en-IN" smtClean="0"/>
              <a:t>‹#›</a:t>
            </a:fld>
            <a:endParaRPr lang="en-IN"/>
          </a:p>
        </p:txBody>
      </p:sp>
    </p:spTree>
    <p:extLst>
      <p:ext uri="{BB962C8B-B14F-4D97-AF65-F5344CB8AC3E}">
        <p14:creationId xmlns:p14="http://schemas.microsoft.com/office/powerpoint/2010/main" val="22323351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0D8D29A-E153-43B7-B7C4-13FA9F49B745}" type="datetimeFigureOut">
              <a:rPr lang="en-IN" smtClean="0"/>
              <a:t>28-06-2021</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0F43D8-4DAA-4DB8-86EB-150816EC202C}" type="slidenum">
              <a:rPr lang="en-IN" smtClean="0"/>
              <a:t>‹#›</a:t>
            </a:fld>
            <a:endParaRPr lang="en-IN"/>
          </a:p>
        </p:txBody>
      </p:sp>
    </p:spTree>
    <p:extLst>
      <p:ext uri="{BB962C8B-B14F-4D97-AF65-F5344CB8AC3E}">
        <p14:creationId xmlns:p14="http://schemas.microsoft.com/office/powerpoint/2010/main" val="1780305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660F43D8-4DAA-4DB8-86EB-150816EC202C}" type="slidenum">
              <a:rPr lang="en-IN" smtClean="0"/>
              <a:t>‹#›</a:t>
            </a:fld>
            <a:endParaRPr lang="en-IN"/>
          </a:p>
        </p:txBody>
      </p:sp>
      <p:sp>
        <p:nvSpPr>
          <p:cNvPr id="5" name="Date Placeholder 4"/>
          <p:cNvSpPr>
            <a:spLocks noGrp="1"/>
          </p:cNvSpPr>
          <p:nvPr>
            <p:ph type="dt" sz="half" idx="10"/>
          </p:nvPr>
        </p:nvSpPr>
        <p:spPr/>
        <p:txBody>
          <a:bodyPr/>
          <a:lstStyle/>
          <a:p>
            <a:fld id="{90D8D29A-E153-43B7-B7C4-13FA9F49B745}" type="datetimeFigureOut">
              <a:rPr lang="en-IN" smtClean="0"/>
              <a:t>28-06-2021</a:t>
            </a:fld>
            <a:endParaRPr lang="en-IN"/>
          </a:p>
        </p:txBody>
      </p:sp>
    </p:spTree>
    <p:extLst>
      <p:ext uri="{BB962C8B-B14F-4D97-AF65-F5344CB8AC3E}">
        <p14:creationId xmlns:p14="http://schemas.microsoft.com/office/powerpoint/2010/main" val="18119605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0D8D29A-E153-43B7-B7C4-13FA9F49B745}" type="datetimeFigureOut">
              <a:rPr lang="en-IN" smtClean="0"/>
              <a:t>28-06-2021</a:t>
            </a:fld>
            <a:endParaRPr lang="en-IN"/>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60F43D8-4DAA-4DB8-86EB-150816EC202C}" type="slidenum">
              <a:rPr lang="en-IN" smtClean="0"/>
              <a:t>‹#›</a:t>
            </a:fld>
            <a:endParaRPr lang="en-IN"/>
          </a:p>
        </p:txBody>
      </p:sp>
    </p:spTree>
    <p:extLst>
      <p:ext uri="{BB962C8B-B14F-4D97-AF65-F5344CB8AC3E}">
        <p14:creationId xmlns:p14="http://schemas.microsoft.com/office/powerpoint/2010/main" val="1919714053"/>
      </p:ext>
    </p:extLst>
  </p:cSld>
  <p:clrMap bg1="lt1" tx1="dk1" bg2="lt2" tx2="dk2" accent1="accent1" accent2="accent2" accent3="accent3" accent4="accent4" accent5="accent5" accent6="accent6" hlink="hlink" folHlink="folHlink"/>
  <p:sldLayoutIdLst>
    <p:sldLayoutId id="2147483712" r:id="rId1"/>
    <p:sldLayoutId id="2147483713" r:id="rId2"/>
    <p:sldLayoutId id="2147483714" r:id="rId3"/>
    <p:sldLayoutId id="2147483715" r:id="rId4"/>
    <p:sldLayoutId id="2147483716" r:id="rId5"/>
    <p:sldLayoutId id="2147483717" r:id="rId6"/>
    <p:sldLayoutId id="2147483718" r:id="rId7"/>
    <p:sldLayoutId id="2147483719" r:id="rId8"/>
    <p:sldLayoutId id="2147483720" r:id="rId9"/>
    <p:sldLayoutId id="2147483721" r:id="rId10"/>
    <p:sldLayoutId id="2147483722" r:id="rId11"/>
    <p:sldLayoutId id="2147483723" r:id="rId12"/>
    <p:sldLayoutId id="2147483724" r:id="rId13"/>
    <p:sldLayoutId id="2147483725" r:id="rId14"/>
    <p:sldLayoutId id="2147483726" r:id="rId15"/>
    <p:sldLayoutId id="214748372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24DB6C-E54F-4FF7-8C35-2644B85BAAB7}"/>
              </a:ext>
            </a:extLst>
          </p:cNvPr>
          <p:cNvSpPr>
            <a:spLocks noGrp="1"/>
          </p:cNvSpPr>
          <p:nvPr>
            <p:ph type="ctrTitle"/>
          </p:nvPr>
        </p:nvSpPr>
        <p:spPr/>
        <p:txBody>
          <a:bodyPr/>
          <a:lstStyle/>
          <a:p>
            <a:r>
              <a:rPr lang="en-US" b="1" dirty="0">
                <a:solidFill>
                  <a:srgbClr val="FF0000"/>
                </a:solidFill>
                <a:latin typeface="Arial Rounded MT Bold" panose="020F0704030504030204" pitchFamily="34" charset="0"/>
              </a:rPr>
              <a:t>UPAGUPTA </a:t>
            </a:r>
            <a:br>
              <a:rPr lang="en-US" b="1" dirty="0">
                <a:solidFill>
                  <a:srgbClr val="FF0000"/>
                </a:solidFill>
                <a:latin typeface="Arial Rounded MT Bold" panose="020F0704030504030204" pitchFamily="34" charset="0"/>
              </a:rPr>
            </a:br>
            <a:r>
              <a:rPr lang="en-US" b="1" dirty="0">
                <a:solidFill>
                  <a:srgbClr val="FF0000"/>
                </a:solidFill>
                <a:latin typeface="Arial Rounded MT Bold" panose="020F0704030504030204" pitchFamily="34" charset="0"/>
              </a:rPr>
              <a:t>BY RABINDRANATH TAGORE</a:t>
            </a:r>
            <a:endParaRPr lang="en-IN" b="1" dirty="0">
              <a:solidFill>
                <a:srgbClr val="FF0000"/>
              </a:solidFill>
              <a:latin typeface="Arial Rounded MT Bold" panose="020F0704030504030204" pitchFamily="34" charset="0"/>
            </a:endParaRPr>
          </a:p>
        </p:txBody>
      </p:sp>
      <p:sp>
        <p:nvSpPr>
          <p:cNvPr id="3" name="Subtitle 2">
            <a:extLst>
              <a:ext uri="{FF2B5EF4-FFF2-40B4-BE49-F238E27FC236}">
                <a16:creationId xmlns:a16="http://schemas.microsoft.com/office/drawing/2014/main" id="{E8F2B219-9CC9-4A78-9556-5FEF650B76D2}"/>
              </a:ext>
            </a:extLst>
          </p:cNvPr>
          <p:cNvSpPr>
            <a:spLocks noGrp="1"/>
          </p:cNvSpPr>
          <p:nvPr>
            <p:ph type="subTitle" idx="1"/>
          </p:nvPr>
        </p:nvSpPr>
        <p:spPr/>
        <p:txBody>
          <a:bodyPr>
            <a:normAutofit fontScale="92500" lnSpcReduction="20000"/>
          </a:bodyPr>
          <a:lstStyle/>
          <a:p>
            <a:r>
              <a:rPr lang="en-US" sz="3600" b="1" dirty="0">
                <a:solidFill>
                  <a:srgbClr val="0070C0"/>
                </a:solidFill>
                <a:latin typeface="AngsanaUPC" panose="02020603050405020304" pitchFamily="18" charset="-34"/>
                <a:cs typeface="AngsanaUPC" panose="02020603050405020304" pitchFamily="18" charset="-34"/>
              </a:rPr>
              <a:t>DEPARTMENT OF ENGLISH </a:t>
            </a:r>
          </a:p>
          <a:p>
            <a:r>
              <a:rPr lang="en-US" sz="3600" b="1" dirty="0">
                <a:solidFill>
                  <a:srgbClr val="0070C0"/>
                </a:solidFill>
                <a:latin typeface="AngsanaUPC" panose="02020603050405020304" pitchFamily="18" charset="-34"/>
                <a:cs typeface="AngsanaUPC" panose="02020603050405020304" pitchFamily="18" charset="-34"/>
              </a:rPr>
              <a:t>P.R.GOVERNMENT COLLEGE KAKINADA</a:t>
            </a:r>
            <a:endParaRPr lang="en-IN" sz="3600" b="1" dirty="0">
              <a:solidFill>
                <a:srgbClr val="0070C0"/>
              </a:solidFill>
              <a:latin typeface="AngsanaUPC" panose="02020603050405020304" pitchFamily="18" charset="-34"/>
              <a:cs typeface="AngsanaUPC" panose="02020603050405020304" pitchFamily="18" charset="-34"/>
            </a:endParaRPr>
          </a:p>
        </p:txBody>
      </p:sp>
    </p:spTree>
    <p:extLst>
      <p:ext uri="{BB962C8B-B14F-4D97-AF65-F5344CB8AC3E}">
        <p14:creationId xmlns:p14="http://schemas.microsoft.com/office/powerpoint/2010/main" val="58843638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4B8E4FF2-C208-46B8-9E54-3E6FE9C926F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0661" y="887895"/>
            <a:ext cx="8316475" cy="4850296"/>
          </a:xfrm>
          <a:prstGeom prst="rect">
            <a:avLst/>
          </a:prstGeom>
        </p:spPr>
      </p:pic>
    </p:spTree>
    <p:extLst>
      <p:ext uri="{BB962C8B-B14F-4D97-AF65-F5344CB8AC3E}">
        <p14:creationId xmlns:p14="http://schemas.microsoft.com/office/powerpoint/2010/main" val="180762102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A8FC564-9281-48A5-9760-A8B283C5EC1C}"/>
              </a:ext>
            </a:extLst>
          </p:cNvPr>
          <p:cNvSpPr txBox="1"/>
          <p:nvPr/>
        </p:nvSpPr>
        <p:spPr>
          <a:xfrm>
            <a:off x="1789043" y="1643270"/>
            <a:ext cx="7354957" cy="4708981"/>
          </a:xfrm>
          <a:prstGeom prst="rect">
            <a:avLst/>
          </a:prstGeom>
          <a:noFill/>
        </p:spPr>
        <p:txBody>
          <a:bodyPr wrap="square">
            <a:spAutoFit/>
          </a:bodyPr>
          <a:lstStyle/>
          <a:p>
            <a:r>
              <a:rPr lang="en-US" sz="2000" b="1" i="0" dirty="0">
                <a:solidFill>
                  <a:srgbClr val="0070C0"/>
                </a:solidFill>
                <a:effectLst/>
                <a:latin typeface="Helvetica Neue Light"/>
              </a:rPr>
              <a:t>It was evening of a day in April,</a:t>
            </a:r>
            <a:br>
              <a:rPr lang="en-US" sz="2000" b="1" dirty="0">
                <a:solidFill>
                  <a:srgbClr val="0070C0"/>
                </a:solidFill>
              </a:rPr>
            </a:br>
            <a:r>
              <a:rPr lang="en-US" sz="2000" b="1" i="0" dirty="0">
                <a:solidFill>
                  <a:srgbClr val="0070C0"/>
                </a:solidFill>
                <a:effectLst/>
                <a:latin typeface="Helvetica Neue Light"/>
              </a:rPr>
              <a:t>in spring season.</a:t>
            </a:r>
            <a:br>
              <a:rPr lang="en-US" sz="2000" b="1" dirty="0">
                <a:solidFill>
                  <a:srgbClr val="0070C0"/>
                </a:solidFill>
              </a:rPr>
            </a:br>
            <a:r>
              <a:rPr lang="en-US" sz="2000" b="1" i="0" dirty="0">
                <a:solidFill>
                  <a:srgbClr val="0070C0"/>
                </a:solidFill>
                <a:effectLst/>
                <a:latin typeface="Helvetica Neue Light"/>
              </a:rPr>
              <a:t>The branches of the way side trees were full of blossom.</a:t>
            </a:r>
            <a:br>
              <a:rPr lang="en-US" sz="2000" b="1" dirty="0">
                <a:solidFill>
                  <a:srgbClr val="0070C0"/>
                </a:solidFill>
              </a:rPr>
            </a:br>
            <a:r>
              <a:rPr lang="en-US" sz="2000" b="1" i="0" dirty="0">
                <a:solidFill>
                  <a:srgbClr val="0070C0"/>
                </a:solidFill>
                <a:effectLst/>
                <a:latin typeface="Helvetica Neue Light"/>
              </a:rPr>
              <a:t>Gay notes of a flute came floating in the</a:t>
            </a:r>
            <a:br>
              <a:rPr lang="en-US" sz="2000" b="1" dirty="0">
                <a:solidFill>
                  <a:srgbClr val="0070C0"/>
                </a:solidFill>
              </a:rPr>
            </a:br>
            <a:r>
              <a:rPr lang="en-US" sz="2000" b="1" i="0" dirty="0">
                <a:solidFill>
                  <a:srgbClr val="0070C0"/>
                </a:solidFill>
                <a:effectLst/>
                <a:latin typeface="Helvetica Neue Light"/>
              </a:rPr>
              <a:t>warm spring air from a far.</a:t>
            </a:r>
            <a:br>
              <a:rPr lang="en-US" sz="2000" b="1" dirty="0">
                <a:solidFill>
                  <a:srgbClr val="0070C0"/>
                </a:solidFill>
              </a:rPr>
            </a:br>
            <a:r>
              <a:rPr lang="en-US" sz="2000" b="1" i="0" dirty="0">
                <a:solidFill>
                  <a:srgbClr val="0070C0"/>
                </a:solidFill>
                <a:effectLst/>
                <a:latin typeface="Helvetica Neue Light"/>
              </a:rPr>
              <a:t>The citizens had gone to the woods for the</a:t>
            </a:r>
            <a:br>
              <a:rPr lang="en-US" sz="2000" b="1" dirty="0">
                <a:solidFill>
                  <a:srgbClr val="0070C0"/>
                </a:solidFill>
              </a:rPr>
            </a:br>
            <a:r>
              <a:rPr lang="en-US" sz="2000" b="1" i="0" dirty="0">
                <a:solidFill>
                  <a:srgbClr val="0070C0"/>
                </a:solidFill>
                <a:effectLst/>
                <a:latin typeface="Helvetica Neue Light"/>
              </a:rPr>
              <a:t>festival of flowers.</a:t>
            </a:r>
            <a:br>
              <a:rPr lang="en-US" sz="2000" b="1" dirty="0">
                <a:solidFill>
                  <a:srgbClr val="0070C0"/>
                </a:solidFill>
              </a:rPr>
            </a:br>
            <a:r>
              <a:rPr lang="en-US" sz="2000" b="1" i="0" dirty="0">
                <a:solidFill>
                  <a:srgbClr val="0070C0"/>
                </a:solidFill>
                <a:effectLst/>
                <a:latin typeface="Helvetica Neue Light"/>
              </a:rPr>
              <a:t>From the mid sky gazed the full moon on the</a:t>
            </a:r>
            <a:br>
              <a:rPr lang="en-US" sz="2000" b="1" dirty="0">
                <a:solidFill>
                  <a:srgbClr val="0070C0"/>
                </a:solidFill>
              </a:rPr>
            </a:br>
            <a:r>
              <a:rPr lang="en-US" sz="2000" b="1" i="0" dirty="0">
                <a:solidFill>
                  <a:srgbClr val="0070C0"/>
                </a:solidFill>
                <a:effectLst/>
                <a:latin typeface="Helvetica Neue Light"/>
              </a:rPr>
              <a:t>shadows of the silent town.</a:t>
            </a:r>
            <a:br>
              <a:rPr lang="en-US" sz="2000" b="1" dirty="0">
                <a:solidFill>
                  <a:srgbClr val="0070C0"/>
                </a:solidFill>
              </a:rPr>
            </a:br>
            <a:r>
              <a:rPr lang="en-US" sz="2000" b="1" i="0" dirty="0">
                <a:solidFill>
                  <a:srgbClr val="0070C0"/>
                </a:solidFill>
                <a:effectLst/>
                <a:latin typeface="Helvetica Neue Light"/>
              </a:rPr>
              <a:t>The young ascetic was walking along the lonely street,</a:t>
            </a:r>
            <a:br>
              <a:rPr lang="en-US" sz="2000" b="1" dirty="0">
                <a:solidFill>
                  <a:srgbClr val="0070C0"/>
                </a:solidFill>
              </a:rPr>
            </a:br>
            <a:r>
              <a:rPr lang="en-US" sz="2000" b="1" i="0" dirty="0">
                <a:solidFill>
                  <a:srgbClr val="0070C0"/>
                </a:solidFill>
                <a:effectLst/>
                <a:latin typeface="Helvetica Neue Light"/>
              </a:rPr>
              <a:t>While overhead the love-sick </a:t>
            </a:r>
            <a:r>
              <a:rPr lang="en-US" sz="2000" b="1" i="0" dirty="0" err="1">
                <a:solidFill>
                  <a:srgbClr val="0070C0"/>
                </a:solidFill>
                <a:effectLst/>
                <a:latin typeface="Helvetica Neue Light"/>
              </a:rPr>
              <a:t>koels</a:t>
            </a:r>
            <a:r>
              <a:rPr lang="en-US" sz="2000" b="1" i="0" dirty="0">
                <a:solidFill>
                  <a:srgbClr val="0070C0"/>
                </a:solidFill>
                <a:effectLst/>
                <a:latin typeface="Helvetica Neue Light"/>
              </a:rPr>
              <a:t> uttered from the</a:t>
            </a:r>
            <a:br>
              <a:rPr lang="en-US" sz="2000" b="1" dirty="0">
                <a:solidFill>
                  <a:srgbClr val="0070C0"/>
                </a:solidFill>
              </a:rPr>
            </a:br>
            <a:r>
              <a:rPr lang="en-US" sz="2000" b="1" i="0" dirty="0">
                <a:solidFill>
                  <a:srgbClr val="0070C0"/>
                </a:solidFill>
                <a:effectLst/>
                <a:latin typeface="Helvetica Neue Light"/>
              </a:rPr>
              <a:t>mango branches their sleepless plaint.</a:t>
            </a:r>
            <a:br>
              <a:rPr lang="en-US" sz="2000" b="1" dirty="0">
                <a:solidFill>
                  <a:srgbClr val="0070C0"/>
                </a:solidFill>
              </a:rPr>
            </a:br>
            <a:r>
              <a:rPr lang="en-US" sz="2000" b="1" i="0" dirty="0" err="1">
                <a:solidFill>
                  <a:srgbClr val="0070C0"/>
                </a:solidFill>
                <a:effectLst/>
                <a:latin typeface="Helvetica Neue Light"/>
              </a:rPr>
              <a:t>Upagupta</a:t>
            </a:r>
            <a:r>
              <a:rPr lang="en-US" sz="2000" b="1" i="0" dirty="0">
                <a:solidFill>
                  <a:srgbClr val="0070C0"/>
                </a:solidFill>
                <a:effectLst/>
                <a:latin typeface="Helvetica Neue Light"/>
              </a:rPr>
              <a:t> passed through the city gates, and</a:t>
            </a:r>
            <a:br>
              <a:rPr lang="en-US" sz="2000" b="1" dirty="0">
                <a:solidFill>
                  <a:srgbClr val="0070C0"/>
                </a:solidFill>
              </a:rPr>
            </a:br>
            <a:r>
              <a:rPr lang="en-US" sz="2000" b="1" i="0" dirty="0">
                <a:solidFill>
                  <a:srgbClr val="0070C0"/>
                </a:solidFill>
                <a:effectLst/>
                <a:latin typeface="Helvetica Neue Light"/>
              </a:rPr>
              <a:t>stood at the base of the rampart.</a:t>
            </a:r>
            <a:br>
              <a:rPr lang="en-US" sz="2000" b="1" dirty="0">
                <a:solidFill>
                  <a:srgbClr val="0070C0"/>
                </a:solidFill>
              </a:rPr>
            </a:br>
            <a:endParaRPr lang="en-IN" sz="2000" b="1" dirty="0">
              <a:solidFill>
                <a:srgbClr val="0070C0"/>
              </a:solidFill>
            </a:endParaRPr>
          </a:p>
        </p:txBody>
      </p:sp>
    </p:spTree>
    <p:extLst>
      <p:ext uri="{BB962C8B-B14F-4D97-AF65-F5344CB8AC3E}">
        <p14:creationId xmlns:p14="http://schemas.microsoft.com/office/powerpoint/2010/main" val="11912483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8348B73E-22D3-4AAA-B78D-819C7F6CDD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619249" y="1078396"/>
            <a:ext cx="7587461" cy="4248978"/>
          </a:xfrm>
          <a:prstGeom prst="rect">
            <a:avLst/>
          </a:prstGeom>
        </p:spPr>
      </p:pic>
    </p:spTree>
    <p:extLst>
      <p:ext uri="{BB962C8B-B14F-4D97-AF65-F5344CB8AC3E}">
        <p14:creationId xmlns:p14="http://schemas.microsoft.com/office/powerpoint/2010/main" val="15446089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B7B46CB-342D-44F3-B0A5-FF8039DEDC0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46776" y="1147762"/>
            <a:ext cx="6696075" cy="4562475"/>
          </a:xfrm>
          <a:prstGeom prst="rect">
            <a:avLst/>
          </a:prstGeom>
        </p:spPr>
      </p:pic>
    </p:spTree>
    <p:extLst>
      <p:ext uri="{BB962C8B-B14F-4D97-AF65-F5344CB8AC3E}">
        <p14:creationId xmlns:p14="http://schemas.microsoft.com/office/powerpoint/2010/main" val="7203396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B50463C-D8ED-4128-93A3-14A6CE6C5E86}"/>
              </a:ext>
            </a:extLst>
          </p:cNvPr>
          <p:cNvSpPr txBox="1"/>
          <p:nvPr/>
        </p:nvSpPr>
        <p:spPr>
          <a:xfrm>
            <a:off x="1378226" y="1585654"/>
            <a:ext cx="7765774" cy="4093428"/>
          </a:xfrm>
          <a:prstGeom prst="rect">
            <a:avLst/>
          </a:prstGeom>
          <a:noFill/>
        </p:spPr>
        <p:txBody>
          <a:bodyPr wrap="square">
            <a:spAutoFit/>
          </a:bodyPr>
          <a:lstStyle/>
          <a:p>
            <a:r>
              <a:rPr lang="en-US" sz="2000" b="1" i="0" dirty="0">
                <a:solidFill>
                  <a:srgbClr val="0070C0"/>
                </a:solidFill>
                <a:effectLst/>
                <a:latin typeface="Helvetica Neue Light"/>
              </a:rPr>
              <a:t>Was that a woman lying at his feet in the</a:t>
            </a:r>
            <a:br>
              <a:rPr lang="en-US" sz="2000" b="1" dirty="0">
                <a:solidFill>
                  <a:srgbClr val="0070C0"/>
                </a:solidFill>
              </a:rPr>
            </a:br>
            <a:r>
              <a:rPr lang="en-US" sz="2000" b="1" i="0" dirty="0">
                <a:solidFill>
                  <a:srgbClr val="0070C0"/>
                </a:solidFill>
                <a:effectLst/>
                <a:latin typeface="Helvetica Neue Light"/>
              </a:rPr>
              <a:t>shadow of the mango grove?</a:t>
            </a:r>
            <a:br>
              <a:rPr lang="en-US" sz="2000" b="1" dirty="0">
                <a:solidFill>
                  <a:srgbClr val="0070C0"/>
                </a:solidFill>
              </a:rPr>
            </a:br>
            <a:r>
              <a:rPr lang="en-US" sz="2000" b="1" i="0" dirty="0">
                <a:solidFill>
                  <a:srgbClr val="0070C0"/>
                </a:solidFill>
                <a:effectLst/>
                <a:latin typeface="Helvetica Neue Light"/>
              </a:rPr>
              <a:t>Struck with black pestilence, her body</a:t>
            </a:r>
            <a:br>
              <a:rPr lang="en-US" sz="2000" b="1" dirty="0">
                <a:solidFill>
                  <a:srgbClr val="0070C0"/>
                </a:solidFill>
              </a:rPr>
            </a:br>
            <a:r>
              <a:rPr lang="en-US" sz="2000" b="1" i="0" dirty="0">
                <a:solidFill>
                  <a:srgbClr val="0070C0"/>
                </a:solidFill>
                <a:effectLst/>
                <a:latin typeface="Helvetica Neue Light"/>
              </a:rPr>
              <a:t>spotted with sores of small-pox,</a:t>
            </a:r>
            <a:br>
              <a:rPr lang="en-US" sz="2000" b="1" dirty="0">
                <a:solidFill>
                  <a:srgbClr val="0070C0"/>
                </a:solidFill>
              </a:rPr>
            </a:br>
            <a:r>
              <a:rPr lang="en-US" sz="2000" b="1" i="0" dirty="0">
                <a:solidFill>
                  <a:srgbClr val="0070C0"/>
                </a:solidFill>
                <a:effectLst/>
                <a:latin typeface="Helvetica Neue Light"/>
              </a:rPr>
              <a:t>She had been hurriedly removed from the town</a:t>
            </a:r>
            <a:br>
              <a:rPr lang="en-US" sz="2000" b="1" dirty="0">
                <a:solidFill>
                  <a:srgbClr val="0070C0"/>
                </a:solidFill>
              </a:rPr>
            </a:br>
            <a:r>
              <a:rPr lang="en-US" sz="2000" b="1" i="0" dirty="0">
                <a:solidFill>
                  <a:srgbClr val="0070C0"/>
                </a:solidFill>
                <a:effectLst/>
                <a:latin typeface="Helvetica Neue Light"/>
              </a:rPr>
              <a:t>To avoid her poisonous contagion.</a:t>
            </a:r>
            <a:br>
              <a:rPr lang="en-US" sz="2000" b="1" dirty="0">
                <a:solidFill>
                  <a:srgbClr val="0070C0"/>
                </a:solidFill>
              </a:rPr>
            </a:br>
            <a:r>
              <a:rPr lang="en-US" sz="2000" b="1" i="0" dirty="0">
                <a:solidFill>
                  <a:srgbClr val="0070C0"/>
                </a:solidFill>
                <a:effectLst/>
                <a:latin typeface="Helvetica Neue Light"/>
              </a:rPr>
              <a:t>The ascetic sat by her side, took her head</a:t>
            </a:r>
            <a:br>
              <a:rPr lang="en-US" sz="2000" b="1" dirty="0">
                <a:solidFill>
                  <a:srgbClr val="0070C0"/>
                </a:solidFill>
              </a:rPr>
            </a:br>
            <a:r>
              <a:rPr lang="en-US" sz="2000" b="1" i="0" dirty="0">
                <a:solidFill>
                  <a:srgbClr val="0070C0"/>
                </a:solidFill>
                <a:effectLst/>
                <a:latin typeface="Helvetica Neue Light"/>
              </a:rPr>
              <a:t>on his knees,</a:t>
            </a:r>
            <a:br>
              <a:rPr lang="en-US" sz="2000" b="1" dirty="0">
                <a:solidFill>
                  <a:srgbClr val="0070C0"/>
                </a:solidFill>
              </a:rPr>
            </a:br>
            <a:r>
              <a:rPr lang="en-US" sz="2000" b="1" i="0" dirty="0">
                <a:solidFill>
                  <a:srgbClr val="0070C0"/>
                </a:solidFill>
                <a:effectLst/>
                <a:latin typeface="Helvetica Neue Light"/>
              </a:rPr>
              <a:t>And moistened her lips with water, and</a:t>
            </a:r>
            <a:br>
              <a:rPr lang="en-US" sz="2000" b="1" dirty="0">
                <a:solidFill>
                  <a:srgbClr val="0070C0"/>
                </a:solidFill>
              </a:rPr>
            </a:br>
            <a:r>
              <a:rPr lang="en-US" sz="2000" b="1" i="0" dirty="0">
                <a:solidFill>
                  <a:srgbClr val="0070C0"/>
                </a:solidFill>
                <a:effectLst/>
                <a:latin typeface="Helvetica Neue Light"/>
              </a:rPr>
              <a:t>smeared her body with sandal balm.</a:t>
            </a:r>
            <a:br>
              <a:rPr lang="en-US" sz="2000" b="1" dirty="0">
                <a:solidFill>
                  <a:srgbClr val="0070C0"/>
                </a:solidFill>
              </a:rPr>
            </a:br>
            <a:r>
              <a:rPr lang="en-US" sz="2000" b="1" i="0" dirty="0">
                <a:solidFill>
                  <a:srgbClr val="0070C0"/>
                </a:solidFill>
                <a:effectLst/>
                <a:latin typeface="Helvetica Neue Light"/>
              </a:rPr>
              <a:t>“Who are you, merciful one?” asked the woman.</a:t>
            </a:r>
            <a:br>
              <a:rPr lang="en-US" sz="2000" b="1" dirty="0">
                <a:solidFill>
                  <a:srgbClr val="0070C0"/>
                </a:solidFill>
              </a:rPr>
            </a:br>
            <a:r>
              <a:rPr lang="en-US" sz="2000" b="1" i="0" dirty="0">
                <a:solidFill>
                  <a:srgbClr val="0070C0"/>
                </a:solidFill>
                <a:effectLst/>
                <a:latin typeface="Helvetica Neue Light"/>
              </a:rPr>
              <a:t>“The time, at last, has come to visit you, and</a:t>
            </a:r>
            <a:br>
              <a:rPr lang="en-US" sz="2000" b="1" dirty="0">
                <a:solidFill>
                  <a:srgbClr val="0070C0"/>
                </a:solidFill>
              </a:rPr>
            </a:br>
            <a:r>
              <a:rPr lang="en-US" sz="2000" b="1" i="0" dirty="0">
                <a:solidFill>
                  <a:srgbClr val="0070C0"/>
                </a:solidFill>
                <a:effectLst/>
                <a:latin typeface="Helvetica Neue Light"/>
              </a:rPr>
              <a:t>I am here,” replied the young ascetic.</a:t>
            </a:r>
            <a:endParaRPr lang="en-IN" sz="2000" b="1" dirty="0">
              <a:solidFill>
                <a:srgbClr val="0070C0"/>
              </a:solidFill>
            </a:endParaRPr>
          </a:p>
        </p:txBody>
      </p:sp>
    </p:spTree>
    <p:extLst>
      <p:ext uri="{BB962C8B-B14F-4D97-AF65-F5344CB8AC3E}">
        <p14:creationId xmlns:p14="http://schemas.microsoft.com/office/powerpoint/2010/main" val="33371902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21AF9CC-224C-4405-B2A9-ED3DAF7D48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20418" y="526094"/>
            <a:ext cx="8401928" cy="5603036"/>
          </a:xfrm>
          <a:prstGeom prst="rect">
            <a:avLst/>
          </a:prstGeom>
        </p:spPr>
      </p:pic>
    </p:spTree>
    <p:extLst>
      <p:ext uri="{BB962C8B-B14F-4D97-AF65-F5344CB8AC3E}">
        <p14:creationId xmlns:p14="http://schemas.microsoft.com/office/powerpoint/2010/main" val="386660002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6455046-081D-46D7-9207-6A4906A238E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93097" y="742122"/>
            <a:ext cx="7599341" cy="5062330"/>
          </a:xfrm>
          <a:prstGeom prst="rect">
            <a:avLst/>
          </a:prstGeom>
        </p:spPr>
      </p:pic>
    </p:spTree>
    <p:extLst>
      <p:ext uri="{BB962C8B-B14F-4D97-AF65-F5344CB8AC3E}">
        <p14:creationId xmlns:p14="http://schemas.microsoft.com/office/powerpoint/2010/main" val="26324978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FC07EBE-67D3-4465-B33B-B4A753DA4515}"/>
              </a:ext>
            </a:extLst>
          </p:cNvPr>
          <p:cNvSpPr txBox="1"/>
          <p:nvPr/>
        </p:nvSpPr>
        <p:spPr>
          <a:xfrm>
            <a:off x="1669773" y="1207317"/>
            <a:ext cx="7540487" cy="4893647"/>
          </a:xfrm>
          <a:prstGeom prst="rect">
            <a:avLst/>
          </a:prstGeom>
          <a:noFill/>
        </p:spPr>
        <p:txBody>
          <a:bodyPr wrap="square">
            <a:spAutoFit/>
          </a:bodyPr>
          <a:lstStyle/>
          <a:p>
            <a:r>
              <a:rPr lang="en-US" sz="2400" b="0" i="0" dirty="0">
                <a:solidFill>
                  <a:srgbClr val="0070C0"/>
                </a:solidFill>
                <a:effectLst/>
                <a:latin typeface="Arial" panose="020B0604020202020204" pitchFamily="34" charset="0"/>
              </a:rPr>
              <a:t>First Scene (1-15 Lines) </a:t>
            </a:r>
            <a:r>
              <a:rPr lang="en-US" sz="2400" b="0" i="0" dirty="0" err="1">
                <a:solidFill>
                  <a:srgbClr val="0070C0"/>
                </a:solidFill>
                <a:effectLst/>
                <a:latin typeface="Arial" panose="020B0604020202020204" pitchFamily="34" charset="0"/>
              </a:rPr>
              <a:t>Upagupta</a:t>
            </a:r>
            <a:r>
              <a:rPr lang="en-US" sz="2400" b="0" i="0" dirty="0">
                <a:solidFill>
                  <a:srgbClr val="0070C0"/>
                </a:solidFill>
                <a:effectLst/>
                <a:latin typeface="Arial" panose="020B0604020202020204" pitchFamily="34" charset="0"/>
              </a:rPr>
              <a:t> lay asleep in the dust by the city wall of Mathura. He slept in the dust because he was a saint and he hated comfort, luxury and wealth. The night was described as murky because it was dark and unpleasant every where. It was the rainy season. So, people stayed indoors and they closed the doors and put out all lights. At that time of the night the dancing girl was returning home from the royal court. As it was dark at that time, she approached the city wall and couldn't see the path clearly. She touched </a:t>
            </a:r>
            <a:r>
              <a:rPr lang="en-US" sz="2400" b="0" i="0" dirty="0" err="1">
                <a:solidFill>
                  <a:srgbClr val="0070C0"/>
                </a:solidFill>
                <a:effectLst/>
                <a:latin typeface="Arial" panose="020B0604020202020204" pitchFamily="34" charset="0"/>
              </a:rPr>
              <a:t>Upagupta</a:t>
            </a:r>
            <a:r>
              <a:rPr lang="en-US" sz="2400" b="0" i="0" dirty="0">
                <a:solidFill>
                  <a:srgbClr val="0070C0"/>
                </a:solidFill>
                <a:effectLst/>
                <a:latin typeface="Arial" panose="020B0604020202020204" pitchFamily="34" charset="0"/>
              </a:rPr>
              <a:t> with her feet. He didn't mind her feet touching him since it wasn't deliberate attempt.</a:t>
            </a:r>
            <a:endParaRPr lang="en-IN" sz="2400" dirty="0">
              <a:solidFill>
                <a:srgbClr val="0070C0"/>
              </a:solidFill>
            </a:endParaRPr>
          </a:p>
        </p:txBody>
      </p:sp>
    </p:spTree>
    <p:extLst>
      <p:ext uri="{BB962C8B-B14F-4D97-AF65-F5344CB8AC3E}">
        <p14:creationId xmlns:p14="http://schemas.microsoft.com/office/powerpoint/2010/main" val="14549962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B50368A1-101E-47F5-B11C-15C0E525320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57738" y="883339"/>
            <a:ext cx="7195931" cy="4841600"/>
          </a:xfrm>
          <a:prstGeom prst="rect">
            <a:avLst/>
          </a:prstGeom>
        </p:spPr>
      </p:pic>
    </p:spTree>
    <p:extLst>
      <p:ext uri="{BB962C8B-B14F-4D97-AF65-F5344CB8AC3E}">
        <p14:creationId xmlns:p14="http://schemas.microsoft.com/office/powerpoint/2010/main" val="3238555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6E6BD8DF-490B-48C3-A9A8-A290B61F71D4}"/>
              </a:ext>
            </a:extLst>
          </p:cNvPr>
          <p:cNvSpPr txBox="1"/>
          <p:nvPr/>
        </p:nvSpPr>
        <p:spPr>
          <a:xfrm>
            <a:off x="1630016" y="1162882"/>
            <a:ext cx="8097079" cy="4093428"/>
          </a:xfrm>
          <a:prstGeom prst="rect">
            <a:avLst/>
          </a:prstGeom>
          <a:noFill/>
        </p:spPr>
        <p:txBody>
          <a:bodyPr wrap="square">
            <a:spAutoFit/>
          </a:bodyPr>
          <a:lstStyle/>
          <a:p>
            <a:r>
              <a:rPr lang="en-US" sz="2000" b="1" i="0" dirty="0">
                <a:solidFill>
                  <a:srgbClr val="0070C0"/>
                </a:solidFill>
                <a:effectLst/>
                <a:latin typeface="Arial" panose="020B0604020202020204" pitchFamily="34" charset="0"/>
              </a:rPr>
              <a:t>(6-10 Lines) The dancer was attracted by </a:t>
            </a:r>
            <a:r>
              <a:rPr lang="en-US" sz="2000" b="1" i="0" dirty="0" err="1">
                <a:solidFill>
                  <a:srgbClr val="0070C0"/>
                </a:solidFill>
                <a:effectLst/>
                <a:latin typeface="Arial" panose="020B0604020202020204" pitchFamily="34" charset="0"/>
              </a:rPr>
              <a:t>Upagupta's</a:t>
            </a:r>
            <a:r>
              <a:rPr lang="en-US" sz="2000" b="1" i="0" dirty="0">
                <a:solidFill>
                  <a:srgbClr val="0070C0"/>
                </a:solidFill>
                <a:effectLst/>
                <a:latin typeface="Arial" panose="020B0604020202020204" pitchFamily="34" charset="0"/>
              </a:rPr>
              <a:t> austerely handsome face. She thought that the dusty earth wasn't the proper place for the ascetic to sleep on. So, she requested </a:t>
            </a:r>
            <a:r>
              <a:rPr lang="en-US" sz="2000" b="1" i="0" dirty="0" err="1">
                <a:solidFill>
                  <a:srgbClr val="0070C0"/>
                </a:solidFill>
                <a:effectLst/>
                <a:latin typeface="Arial" panose="020B0604020202020204" pitchFamily="34" charset="0"/>
              </a:rPr>
              <a:t>Upagupta</a:t>
            </a:r>
            <a:r>
              <a:rPr lang="en-US" sz="2000" b="1" i="0" dirty="0">
                <a:solidFill>
                  <a:srgbClr val="0070C0"/>
                </a:solidFill>
                <a:effectLst/>
                <a:latin typeface="Arial" panose="020B0604020202020204" pitchFamily="34" charset="0"/>
              </a:rPr>
              <a:t> to come to her house. But he was a saint. He hated comfort, wealth and worldly pleasure. So, he declined the dancer's invitation of going with her to her house as he understood what she meant. He promised her that he would visit her house at an appropriate time by saying that Woman, go on your way! His words your way have a special significance. He asks her to go on with her worldly pleasures. She is too young to renounce material and physical pleasures. Her way was to enjoy herself. But he was a saint and renounced all worldly pleasures. His way was to lead a simple and spiritual life.</a:t>
            </a:r>
            <a:endParaRPr lang="en-IN" sz="2000" b="1" dirty="0">
              <a:solidFill>
                <a:srgbClr val="0070C0"/>
              </a:solidFill>
            </a:endParaRPr>
          </a:p>
        </p:txBody>
      </p:sp>
    </p:spTree>
    <p:extLst>
      <p:ext uri="{BB962C8B-B14F-4D97-AF65-F5344CB8AC3E}">
        <p14:creationId xmlns:p14="http://schemas.microsoft.com/office/powerpoint/2010/main" val="244368258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98163007-5CB1-45FB-8865-532C93C42A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477616" y="812524"/>
            <a:ext cx="6977269" cy="5232952"/>
          </a:xfrm>
          <a:prstGeom prst="rect">
            <a:avLst/>
          </a:prstGeom>
        </p:spPr>
      </p:pic>
    </p:spTree>
    <p:extLst>
      <p:ext uri="{BB962C8B-B14F-4D97-AF65-F5344CB8AC3E}">
        <p14:creationId xmlns:p14="http://schemas.microsoft.com/office/powerpoint/2010/main" val="16114311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5F3F9E5D-BA75-42CF-A4FA-C77E1B247FBA}"/>
              </a:ext>
            </a:extLst>
          </p:cNvPr>
          <p:cNvSpPr txBox="1"/>
          <p:nvPr/>
        </p:nvSpPr>
        <p:spPr>
          <a:xfrm>
            <a:off x="1550503" y="1642047"/>
            <a:ext cx="7792279" cy="3416320"/>
          </a:xfrm>
          <a:prstGeom prst="rect">
            <a:avLst/>
          </a:prstGeom>
          <a:noFill/>
        </p:spPr>
        <p:txBody>
          <a:bodyPr wrap="square">
            <a:spAutoFit/>
          </a:bodyPr>
          <a:lstStyle/>
          <a:p>
            <a:pPr algn="l"/>
            <a:r>
              <a:rPr lang="en-US" sz="2400" b="1" i="0" dirty="0">
                <a:solidFill>
                  <a:srgbClr val="0070C0"/>
                </a:solidFill>
                <a:effectLst/>
                <a:latin typeface="Arial" panose="020B0604020202020204" pitchFamily="34" charset="0"/>
              </a:rPr>
              <a:t>(11-12 Lines) When the young ascetic had spoken his words, the black night showed its teeth in a flash of lighting and a storm growled from the corner of the sky. Due to this, the dancing girl trembled in fear.</a:t>
            </a:r>
          </a:p>
          <a:p>
            <a:pPr algn="l"/>
            <a:r>
              <a:rPr lang="en-US" sz="2400" b="1" i="0" dirty="0">
                <a:solidFill>
                  <a:srgbClr val="0070C0"/>
                </a:solidFill>
                <a:effectLst/>
                <a:latin typeface="Arial" panose="020B0604020202020204" pitchFamily="34" charset="0"/>
              </a:rPr>
              <a:t>Second Scene It is the spring season. The branches of the trees were full of flowers. The air was warm and the breeze made musical sounds. The citizens went to the trees to attend the festival or flowers</a:t>
            </a:r>
          </a:p>
        </p:txBody>
      </p:sp>
    </p:spTree>
    <p:extLst>
      <p:ext uri="{BB962C8B-B14F-4D97-AF65-F5344CB8AC3E}">
        <p14:creationId xmlns:p14="http://schemas.microsoft.com/office/powerpoint/2010/main" val="40008455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00483FA-C7BB-42C3-90F6-0A8859DC5067}"/>
              </a:ext>
            </a:extLst>
          </p:cNvPr>
          <p:cNvSpPr txBox="1"/>
          <p:nvPr/>
        </p:nvSpPr>
        <p:spPr>
          <a:xfrm>
            <a:off x="1351722" y="1135080"/>
            <a:ext cx="7765774" cy="3785652"/>
          </a:xfrm>
          <a:prstGeom prst="rect">
            <a:avLst/>
          </a:prstGeom>
          <a:noFill/>
        </p:spPr>
        <p:txBody>
          <a:bodyPr wrap="square">
            <a:spAutoFit/>
          </a:bodyPr>
          <a:lstStyle/>
          <a:p>
            <a:r>
              <a:rPr lang="en-US" sz="2000" b="1" i="0" dirty="0">
                <a:solidFill>
                  <a:srgbClr val="0070C0"/>
                </a:solidFill>
                <a:effectLst/>
                <a:latin typeface="Arial" panose="020B0604020202020204" pitchFamily="34" charset="0"/>
              </a:rPr>
              <a:t>(16-20 Lines) The town was silent and there was no passerby because most of the citizens left for the woods to attend the festival of flowers. The dancing girl was suffering from a deadly disease and she was driven away from the town. She had severe sores on her body. They were very painful and the disease was contagious. She lay in the shadow of the city wall suffering. She should be looked after by someone. She was in dire need of an attendant. The time for the ascetic, </a:t>
            </a:r>
            <a:r>
              <a:rPr lang="en-US" sz="2000" b="1" i="0" dirty="0" err="1">
                <a:solidFill>
                  <a:srgbClr val="0070C0"/>
                </a:solidFill>
                <a:effectLst/>
                <a:latin typeface="Arial" panose="020B0604020202020204" pitchFamily="34" charset="0"/>
              </a:rPr>
              <a:t>Upagupta</a:t>
            </a:r>
            <a:r>
              <a:rPr lang="en-US" sz="2000" b="1" i="0" dirty="0">
                <a:solidFill>
                  <a:srgbClr val="0070C0"/>
                </a:solidFill>
                <a:effectLst/>
                <a:latin typeface="Arial" panose="020B0604020202020204" pitchFamily="34" charset="0"/>
              </a:rPr>
              <a:t>, had come to serve her. He sat by the side of the suffering woman. He took her head on his knees, watered her lips, applied some balm to her sores and showed great care towards her.</a:t>
            </a:r>
            <a:endParaRPr lang="en-IN" sz="2000" b="1" dirty="0">
              <a:solidFill>
                <a:srgbClr val="0070C0"/>
              </a:solidFill>
            </a:endParaRPr>
          </a:p>
        </p:txBody>
      </p:sp>
    </p:spTree>
    <p:extLst>
      <p:ext uri="{BB962C8B-B14F-4D97-AF65-F5344CB8AC3E}">
        <p14:creationId xmlns:p14="http://schemas.microsoft.com/office/powerpoint/2010/main" val="31481921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BAE2C1A-076B-40BB-8C83-400AA0769AEF}"/>
              </a:ext>
            </a:extLst>
          </p:cNvPr>
          <p:cNvSpPr txBox="1"/>
          <p:nvPr/>
        </p:nvSpPr>
        <p:spPr>
          <a:xfrm>
            <a:off x="1537251" y="1652706"/>
            <a:ext cx="7341705" cy="1938992"/>
          </a:xfrm>
          <a:prstGeom prst="rect">
            <a:avLst/>
          </a:prstGeom>
          <a:noFill/>
        </p:spPr>
        <p:txBody>
          <a:bodyPr wrap="square">
            <a:spAutoFit/>
          </a:bodyPr>
          <a:lstStyle/>
          <a:p>
            <a:r>
              <a:rPr lang="en-US" sz="2400" b="1" i="0" dirty="0">
                <a:solidFill>
                  <a:srgbClr val="0070C0"/>
                </a:solidFill>
                <a:effectLst/>
                <a:latin typeface="Arial" panose="020B0604020202020204" pitchFamily="34" charset="0"/>
              </a:rPr>
              <a:t>(21-22 Lines) The dancing girl asked who the merciful one was. He was </a:t>
            </a:r>
            <a:r>
              <a:rPr lang="en-US" sz="2400" b="1" i="0" dirty="0" err="1">
                <a:solidFill>
                  <a:srgbClr val="0070C0"/>
                </a:solidFill>
                <a:effectLst/>
                <a:latin typeface="Arial" panose="020B0604020202020204" pitchFamily="34" charset="0"/>
              </a:rPr>
              <a:t>Upagupta</a:t>
            </a:r>
            <a:r>
              <a:rPr lang="en-US" sz="2400" b="1" i="0" dirty="0">
                <a:solidFill>
                  <a:srgbClr val="0070C0"/>
                </a:solidFill>
                <a:effectLst/>
                <a:latin typeface="Arial" panose="020B0604020202020204" pitchFamily="34" charset="0"/>
              </a:rPr>
              <a:t>. He said that it was the right time for him to visit her because the duty of an ascetic was to render service to humanity.</a:t>
            </a:r>
            <a:endParaRPr lang="en-IN" sz="2400" b="1" dirty="0">
              <a:solidFill>
                <a:srgbClr val="0070C0"/>
              </a:solidFill>
            </a:endParaRPr>
          </a:p>
        </p:txBody>
      </p:sp>
    </p:spTree>
    <p:extLst>
      <p:ext uri="{BB962C8B-B14F-4D97-AF65-F5344CB8AC3E}">
        <p14:creationId xmlns:p14="http://schemas.microsoft.com/office/powerpoint/2010/main" val="8765820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732EE70B-78D5-4994-B3CF-522A7DA2F5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60549" y="624783"/>
            <a:ext cx="6806371" cy="4994137"/>
          </a:xfrm>
          <a:prstGeom prst="rect">
            <a:avLst/>
          </a:prstGeom>
        </p:spPr>
      </p:pic>
    </p:spTree>
    <p:extLst>
      <p:ext uri="{BB962C8B-B14F-4D97-AF65-F5344CB8AC3E}">
        <p14:creationId xmlns:p14="http://schemas.microsoft.com/office/powerpoint/2010/main" val="35954070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A10D639F-F0C2-4538-AF39-409EDF0166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22604" y="851245"/>
            <a:ext cx="4461221" cy="4737861"/>
          </a:xfrm>
          <a:prstGeom prst="rect">
            <a:avLst/>
          </a:prstGeom>
        </p:spPr>
      </p:pic>
    </p:spTree>
    <p:extLst>
      <p:ext uri="{BB962C8B-B14F-4D97-AF65-F5344CB8AC3E}">
        <p14:creationId xmlns:p14="http://schemas.microsoft.com/office/powerpoint/2010/main" val="3208664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4F8EA75C-AA4A-4C24-A785-92F849571555}"/>
              </a:ext>
            </a:extLst>
          </p:cNvPr>
          <p:cNvSpPr txBox="1"/>
          <p:nvPr/>
        </p:nvSpPr>
        <p:spPr>
          <a:xfrm>
            <a:off x="1656522" y="1739493"/>
            <a:ext cx="7924800" cy="3539430"/>
          </a:xfrm>
          <a:prstGeom prst="rect">
            <a:avLst/>
          </a:prstGeom>
          <a:noFill/>
        </p:spPr>
        <p:txBody>
          <a:bodyPr wrap="square">
            <a:spAutoFit/>
          </a:bodyPr>
          <a:lstStyle/>
          <a:p>
            <a:r>
              <a:rPr lang="en-US" sz="3200" b="0" i="0" dirty="0">
                <a:solidFill>
                  <a:srgbClr val="0070C0"/>
                </a:solidFill>
                <a:effectLst/>
                <a:latin typeface="Arial Rounded MT Bold" panose="020F0704030504030204" pitchFamily="34" charset="0"/>
              </a:rPr>
              <a:t>Two different scenes which were separated in time are described in the poem. Lines 1-12 are in the first scene. It is in the rainy season. Lines 13-22 are in the second scene. It is in the spring season and the branches of the trees were full of flowers.</a:t>
            </a:r>
            <a:endParaRPr lang="en-IN" sz="3200" dirty="0">
              <a:solidFill>
                <a:srgbClr val="0070C0"/>
              </a:solidFill>
              <a:latin typeface="Arial Rounded MT Bold" panose="020F0704030504030204" pitchFamily="34" charset="0"/>
            </a:endParaRPr>
          </a:p>
        </p:txBody>
      </p:sp>
    </p:spTree>
    <p:extLst>
      <p:ext uri="{BB962C8B-B14F-4D97-AF65-F5344CB8AC3E}">
        <p14:creationId xmlns:p14="http://schemas.microsoft.com/office/powerpoint/2010/main" val="2594043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EC7EB33B-12C5-4F7E-8CD1-6CFA08CBC0B2}"/>
              </a:ext>
            </a:extLst>
          </p:cNvPr>
          <p:cNvSpPr txBox="1"/>
          <p:nvPr/>
        </p:nvSpPr>
        <p:spPr>
          <a:xfrm>
            <a:off x="1232453" y="920621"/>
            <a:ext cx="7871791" cy="5262979"/>
          </a:xfrm>
          <a:prstGeom prst="rect">
            <a:avLst/>
          </a:prstGeom>
          <a:noFill/>
        </p:spPr>
        <p:txBody>
          <a:bodyPr wrap="square">
            <a:spAutoFit/>
          </a:bodyPr>
          <a:lstStyle/>
          <a:p>
            <a:r>
              <a:rPr lang="en-US" sz="2800" b="0" i="0" dirty="0" err="1">
                <a:solidFill>
                  <a:srgbClr val="0070C0"/>
                </a:solidFill>
                <a:effectLst/>
                <a:latin typeface="Arial Rounded MT Bold" panose="020F0704030504030204" pitchFamily="34" charset="0"/>
              </a:rPr>
              <a:t>Upagupta</a:t>
            </a:r>
            <a:r>
              <a:rPr lang="en-US" sz="2800" b="0" i="0" dirty="0">
                <a:solidFill>
                  <a:srgbClr val="0070C0"/>
                </a:solidFill>
                <a:effectLst/>
                <a:latin typeface="Arial Rounded MT Bold" panose="020F0704030504030204" pitchFamily="34" charset="0"/>
              </a:rPr>
              <a:t>, the disciple of Buddha, lay sleep in</a:t>
            </a:r>
            <a:br>
              <a:rPr lang="en-US" sz="2800" dirty="0">
                <a:solidFill>
                  <a:srgbClr val="0070C0"/>
                </a:solidFill>
                <a:latin typeface="Arial Rounded MT Bold" panose="020F0704030504030204" pitchFamily="34" charset="0"/>
              </a:rPr>
            </a:br>
            <a:r>
              <a:rPr lang="en-US" sz="2800" b="0" i="0" dirty="0">
                <a:solidFill>
                  <a:srgbClr val="0070C0"/>
                </a:solidFill>
                <a:effectLst/>
                <a:latin typeface="Arial Rounded MT Bold" panose="020F0704030504030204" pitchFamily="34" charset="0"/>
              </a:rPr>
              <a:t>the dust by the city wall of Mathura.</a:t>
            </a:r>
            <a:br>
              <a:rPr lang="en-US" sz="2800" dirty="0">
                <a:solidFill>
                  <a:srgbClr val="0070C0"/>
                </a:solidFill>
                <a:latin typeface="Arial Rounded MT Bold" panose="020F0704030504030204" pitchFamily="34" charset="0"/>
              </a:rPr>
            </a:br>
            <a:r>
              <a:rPr lang="en-US" sz="2800" b="0" i="0" dirty="0">
                <a:solidFill>
                  <a:srgbClr val="0070C0"/>
                </a:solidFill>
                <a:effectLst/>
                <a:latin typeface="Arial Rounded MT Bold" panose="020F0704030504030204" pitchFamily="34" charset="0"/>
              </a:rPr>
              <a:t>Lamps were all out, doors were all shut, and</a:t>
            </a:r>
            <a:br>
              <a:rPr lang="en-US" sz="2800" dirty="0">
                <a:solidFill>
                  <a:srgbClr val="0070C0"/>
                </a:solidFill>
                <a:latin typeface="Arial Rounded MT Bold" panose="020F0704030504030204" pitchFamily="34" charset="0"/>
              </a:rPr>
            </a:br>
            <a:r>
              <a:rPr lang="en-US" sz="2800" b="0" i="0" dirty="0">
                <a:solidFill>
                  <a:srgbClr val="0070C0"/>
                </a:solidFill>
                <a:effectLst/>
                <a:latin typeface="Arial Rounded MT Bold" panose="020F0704030504030204" pitchFamily="34" charset="0"/>
              </a:rPr>
              <a:t>stars were all hidden by the murky sky of August.</a:t>
            </a:r>
            <a:br>
              <a:rPr lang="en-US" sz="2800" dirty="0">
                <a:solidFill>
                  <a:srgbClr val="0070C0"/>
                </a:solidFill>
                <a:latin typeface="Arial Rounded MT Bold" panose="020F0704030504030204" pitchFamily="34" charset="0"/>
              </a:rPr>
            </a:br>
            <a:r>
              <a:rPr lang="en-US" sz="2800" b="0" i="0" dirty="0">
                <a:solidFill>
                  <a:srgbClr val="0070C0"/>
                </a:solidFill>
                <a:effectLst/>
                <a:latin typeface="Arial Rounded MT Bold" panose="020F0704030504030204" pitchFamily="34" charset="0"/>
              </a:rPr>
              <a:t>Whose feet were those tinkling with anklets,</a:t>
            </a:r>
            <a:br>
              <a:rPr lang="en-US" sz="2800" dirty="0">
                <a:solidFill>
                  <a:srgbClr val="0070C0"/>
                </a:solidFill>
                <a:latin typeface="Arial Rounded MT Bold" panose="020F0704030504030204" pitchFamily="34" charset="0"/>
              </a:rPr>
            </a:br>
            <a:r>
              <a:rPr lang="en-US" sz="2800" b="0" i="0" dirty="0">
                <a:solidFill>
                  <a:srgbClr val="0070C0"/>
                </a:solidFill>
                <a:effectLst/>
                <a:latin typeface="Arial Rounded MT Bold" panose="020F0704030504030204" pitchFamily="34" charset="0"/>
              </a:rPr>
              <a:t>touching his breast of a sudden?</a:t>
            </a:r>
            <a:br>
              <a:rPr lang="en-US" sz="2800" dirty="0">
                <a:solidFill>
                  <a:srgbClr val="0070C0"/>
                </a:solidFill>
                <a:latin typeface="Arial Rounded MT Bold" panose="020F0704030504030204" pitchFamily="34" charset="0"/>
              </a:rPr>
            </a:br>
            <a:r>
              <a:rPr lang="en-US" sz="2800" b="0" i="0" dirty="0">
                <a:solidFill>
                  <a:srgbClr val="0070C0"/>
                </a:solidFill>
                <a:effectLst/>
                <a:latin typeface="Arial Rounded MT Bold" panose="020F0704030504030204" pitchFamily="34" charset="0"/>
              </a:rPr>
              <a:t>He woke up startled, and a light from a woman’s</a:t>
            </a:r>
            <a:br>
              <a:rPr lang="en-US" sz="2800" dirty="0">
                <a:solidFill>
                  <a:srgbClr val="0070C0"/>
                </a:solidFill>
                <a:latin typeface="Arial Rounded MT Bold" panose="020F0704030504030204" pitchFamily="34" charset="0"/>
              </a:rPr>
            </a:br>
            <a:r>
              <a:rPr lang="en-US" sz="2800" b="0" i="0" dirty="0">
                <a:solidFill>
                  <a:srgbClr val="0070C0"/>
                </a:solidFill>
                <a:effectLst/>
                <a:latin typeface="Arial Rounded MT Bold" panose="020F0704030504030204" pitchFamily="34" charset="0"/>
              </a:rPr>
              <a:t>lamp fell on his forgiving eyes.</a:t>
            </a:r>
            <a:br>
              <a:rPr lang="en-US" sz="2800" dirty="0">
                <a:solidFill>
                  <a:srgbClr val="0070C0"/>
                </a:solidFill>
                <a:latin typeface="Arial Rounded MT Bold" panose="020F0704030504030204" pitchFamily="34" charset="0"/>
              </a:rPr>
            </a:br>
            <a:endParaRPr lang="en-IN" sz="2800" dirty="0">
              <a:solidFill>
                <a:srgbClr val="0070C0"/>
              </a:solidFill>
              <a:latin typeface="Arial Rounded MT Bold" panose="020F0704030504030204" pitchFamily="34" charset="0"/>
            </a:endParaRPr>
          </a:p>
        </p:txBody>
      </p:sp>
    </p:spTree>
    <p:extLst>
      <p:ext uri="{BB962C8B-B14F-4D97-AF65-F5344CB8AC3E}">
        <p14:creationId xmlns:p14="http://schemas.microsoft.com/office/powerpoint/2010/main" val="8297039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3FBB8D50-C00F-418A-82F3-2600494EF32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4034" y="654326"/>
            <a:ext cx="3562627" cy="2671970"/>
          </a:xfrm>
          <a:prstGeom prst="rect">
            <a:avLst/>
          </a:prstGeom>
        </p:spPr>
      </p:pic>
      <p:pic>
        <p:nvPicPr>
          <p:cNvPr id="5" name="Picture 4">
            <a:extLst>
              <a:ext uri="{FF2B5EF4-FFF2-40B4-BE49-F238E27FC236}">
                <a16:creationId xmlns:a16="http://schemas.microsoft.com/office/drawing/2014/main" id="{DB00543E-A6A3-40DA-A59F-9F0331569FB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80383" y="1868969"/>
            <a:ext cx="4200939" cy="3511413"/>
          </a:xfrm>
          <a:prstGeom prst="rect">
            <a:avLst/>
          </a:prstGeom>
        </p:spPr>
      </p:pic>
    </p:spTree>
    <p:extLst>
      <p:ext uri="{BB962C8B-B14F-4D97-AF65-F5344CB8AC3E}">
        <p14:creationId xmlns:p14="http://schemas.microsoft.com/office/powerpoint/2010/main" val="32451422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07EE34A-B9C0-4176-9B31-A334375AF017}"/>
              </a:ext>
            </a:extLst>
          </p:cNvPr>
          <p:cNvSpPr txBox="1"/>
          <p:nvPr/>
        </p:nvSpPr>
        <p:spPr>
          <a:xfrm>
            <a:off x="1553817" y="1337247"/>
            <a:ext cx="6102626" cy="4524315"/>
          </a:xfrm>
          <a:prstGeom prst="rect">
            <a:avLst/>
          </a:prstGeom>
          <a:noFill/>
        </p:spPr>
        <p:txBody>
          <a:bodyPr wrap="square">
            <a:spAutoFit/>
          </a:bodyPr>
          <a:lstStyle/>
          <a:p>
            <a:r>
              <a:rPr lang="en-US" sz="2400" b="0" i="0" dirty="0">
                <a:solidFill>
                  <a:srgbClr val="0070C0"/>
                </a:solidFill>
                <a:effectLst/>
                <a:latin typeface="Arial Rounded MT Bold" panose="020F0704030504030204" pitchFamily="34" charset="0"/>
              </a:rPr>
              <a:t>It was dancing girl, starred with jewels,</a:t>
            </a:r>
            <a:br>
              <a:rPr lang="en-US" sz="2400" dirty="0">
                <a:solidFill>
                  <a:srgbClr val="0070C0"/>
                </a:solidFill>
                <a:latin typeface="Arial Rounded MT Bold" panose="020F0704030504030204" pitchFamily="34" charset="0"/>
              </a:rPr>
            </a:br>
            <a:r>
              <a:rPr lang="en-US" sz="2400" b="0" i="0" dirty="0">
                <a:solidFill>
                  <a:srgbClr val="0070C0"/>
                </a:solidFill>
                <a:effectLst/>
                <a:latin typeface="Arial Rounded MT Bold" panose="020F0704030504030204" pitchFamily="34" charset="0"/>
              </a:rPr>
              <a:t>Wearing a pale blue mantle, drunk with the wine</a:t>
            </a:r>
            <a:br>
              <a:rPr lang="en-US" sz="2400" dirty="0">
                <a:solidFill>
                  <a:srgbClr val="0070C0"/>
                </a:solidFill>
                <a:latin typeface="Arial Rounded MT Bold" panose="020F0704030504030204" pitchFamily="34" charset="0"/>
              </a:rPr>
            </a:br>
            <a:r>
              <a:rPr lang="en-US" sz="2400" b="0" i="0" dirty="0">
                <a:solidFill>
                  <a:srgbClr val="0070C0"/>
                </a:solidFill>
                <a:effectLst/>
                <a:latin typeface="Arial Rounded MT Bold" panose="020F0704030504030204" pitchFamily="34" charset="0"/>
              </a:rPr>
              <a:t>of her youth.</a:t>
            </a:r>
            <a:br>
              <a:rPr lang="en-US" sz="2400" dirty="0">
                <a:solidFill>
                  <a:srgbClr val="0070C0"/>
                </a:solidFill>
                <a:latin typeface="Arial Rounded MT Bold" panose="020F0704030504030204" pitchFamily="34" charset="0"/>
              </a:rPr>
            </a:br>
            <a:r>
              <a:rPr lang="en-US" sz="2400" b="0" i="0" dirty="0">
                <a:solidFill>
                  <a:srgbClr val="0070C0"/>
                </a:solidFill>
                <a:effectLst/>
                <a:latin typeface="Arial Rounded MT Bold" panose="020F0704030504030204" pitchFamily="34" charset="0"/>
              </a:rPr>
              <a:t>She lowered her lamp and saw young face</a:t>
            </a:r>
            <a:br>
              <a:rPr lang="en-US" sz="2400" dirty="0">
                <a:solidFill>
                  <a:srgbClr val="0070C0"/>
                </a:solidFill>
                <a:latin typeface="Arial Rounded MT Bold" panose="020F0704030504030204" pitchFamily="34" charset="0"/>
              </a:rPr>
            </a:br>
            <a:r>
              <a:rPr lang="en-US" sz="2400" b="0" i="0" dirty="0">
                <a:solidFill>
                  <a:srgbClr val="0070C0"/>
                </a:solidFill>
                <a:effectLst/>
                <a:latin typeface="Arial Rounded MT Bold" panose="020F0704030504030204" pitchFamily="34" charset="0"/>
              </a:rPr>
              <a:t>austerely beautiful.</a:t>
            </a:r>
            <a:br>
              <a:rPr lang="en-US" sz="2400" dirty="0">
                <a:solidFill>
                  <a:srgbClr val="0070C0"/>
                </a:solidFill>
                <a:latin typeface="Arial Rounded MT Bold" panose="020F0704030504030204" pitchFamily="34" charset="0"/>
              </a:rPr>
            </a:br>
            <a:r>
              <a:rPr lang="en-US" sz="2400" b="0" i="0" dirty="0">
                <a:solidFill>
                  <a:srgbClr val="0070C0"/>
                </a:solidFill>
                <a:effectLst/>
                <a:latin typeface="Arial Rounded MT Bold" panose="020F0704030504030204" pitchFamily="34" charset="0"/>
              </a:rPr>
              <a:t>“Forgive me, young ascetic,” said the woman,</a:t>
            </a:r>
            <a:br>
              <a:rPr lang="en-US" sz="2400" dirty="0">
                <a:solidFill>
                  <a:srgbClr val="0070C0"/>
                </a:solidFill>
                <a:latin typeface="Arial Rounded MT Bold" panose="020F0704030504030204" pitchFamily="34" charset="0"/>
              </a:rPr>
            </a:br>
            <a:r>
              <a:rPr lang="en-US" sz="2400" b="0" i="0" dirty="0">
                <a:solidFill>
                  <a:srgbClr val="0070C0"/>
                </a:solidFill>
                <a:effectLst/>
                <a:latin typeface="Arial Rounded MT Bold" panose="020F0704030504030204" pitchFamily="34" charset="0"/>
              </a:rPr>
              <a:t>“Graciously come to my house. The dusty earth</a:t>
            </a:r>
            <a:br>
              <a:rPr lang="en-US" sz="2400" dirty="0">
                <a:solidFill>
                  <a:srgbClr val="0070C0"/>
                </a:solidFill>
                <a:latin typeface="Arial Rounded MT Bold" panose="020F0704030504030204" pitchFamily="34" charset="0"/>
              </a:rPr>
            </a:br>
            <a:r>
              <a:rPr lang="en-US" sz="2400" b="0" i="0" dirty="0">
                <a:solidFill>
                  <a:srgbClr val="0070C0"/>
                </a:solidFill>
                <a:effectLst/>
                <a:latin typeface="Arial Rounded MT Bold" panose="020F0704030504030204" pitchFamily="34" charset="0"/>
              </a:rPr>
              <a:t>is not fit bed for you.”</a:t>
            </a:r>
            <a:endParaRPr lang="en-IN" sz="2400" dirty="0"/>
          </a:p>
        </p:txBody>
      </p:sp>
    </p:spTree>
    <p:extLst>
      <p:ext uri="{BB962C8B-B14F-4D97-AF65-F5344CB8AC3E}">
        <p14:creationId xmlns:p14="http://schemas.microsoft.com/office/powerpoint/2010/main" val="399257601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4243E93-0606-40AF-ACAC-0C9924B26E9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15548" y="702365"/>
            <a:ext cx="6028839" cy="5168348"/>
          </a:xfrm>
          <a:prstGeom prst="rect">
            <a:avLst/>
          </a:prstGeom>
        </p:spPr>
      </p:pic>
    </p:spTree>
    <p:extLst>
      <p:ext uri="{BB962C8B-B14F-4D97-AF65-F5344CB8AC3E}">
        <p14:creationId xmlns:p14="http://schemas.microsoft.com/office/powerpoint/2010/main" val="525030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CA644876-ADCF-4868-8DCA-53D173B35704}"/>
              </a:ext>
            </a:extLst>
          </p:cNvPr>
          <p:cNvSpPr txBox="1"/>
          <p:nvPr/>
        </p:nvSpPr>
        <p:spPr>
          <a:xfrm>
            <a:off x="1497496" y="1724153"/>
            <a:ext cx="7646504" cy="4247317"/>
          </a:xfrm>
          <a:prstGeom prst="rect">
            <a:avLst/>
          </a:prstGeom>
          <a:noFill/>
        </p:spPr>
        <p:txBody>
          <a:bodyPr wrap="square">
            <a:spAutoFit/>
          </a:bodyPr>
          <a:lstStyle/>
          <a:p>
            <a:br>
              <a:rPr lang="en-US" dirty="0"/>
            </a:br>
            <a:r>
              <a:rPr lang="en-US" sz="2800" b="1" i="0" dirty="0">
                <a:solidFill>
                  <a:srgbClr val="0070C0"/>
                </a:solidFill>
                <a:effectLst/>
                <a:latin typeface="Helvetica Neue Light"/>
              </a:rPr>
              <a:t>The young ascetic answered, “Woman,</a:t>
            </a:r>
            <a:br>
              <a:rPr lang="en-US" sz="2800" b="1" dirty="0">
                <a:solidFill>
                  <a:srgbClr val="0070C0"/>
                </a:solidFill>
              </a:rPr>
            </a:br>
            <a:r>
              <a:rPr lang="en-US" sz="2800" b="1" i="0" dirty="0">
                <a:solidFill>
                  <a:srgbClr val="0070C0"/>
                </a:solidFill>
                <a:effectLst/>
                <a:latin typeface="Helvetica Neue Light"/>
              </a:rPr>
              <a:t>go on your way;</a:t>
            </a:r>
            <a:br>
              <a:rPr lang="en-US" sz="2800" b="1" dirty="0">
                <a:solidFill>
                  <a:srgbClr val="0070C0"/>
                </a:solidFill>
              </a:rPr>
            </a:br>
            <a:r>
              <a:rPr lang="en-US" sz="2800" b="1" i="0" dirty="0">
                <a:solidFill>
                  <a:srgbClr val="0070C0"/>
                </a:solidFill>
                <a:effectLst/>
                <a:latin typeface="Helvetica Neue Light"/>
              </a:rPr>
              <a:t>When the time is ripe I will come to you.”</a:t>
            </a:r>
            <a:br>
              <a:rPr lang="en-US" sz="2800" b="1" dirty="0">
                <a:solidFill>
                  <a:srgbClr val="0070C0"/>
                </a:solidFill>
              </a:rPr>
            </a:br>
            <a:r>
              <a:rPr lang="en-US" sz="2800" b="1" i="0" dirty="0">
                <a:solidFill>
                  <a:srgbClr val="0070C0"/>
                </a:solidFill>
                <a:effectLst/>
                <a:latin typeface="Helvetica Neue Light"/>
              </a:rPr>
              <a:t>Suddenly the black night showed its teeth</a:t>
            </a:r>
            <a:br>
              <a:rPr lang="en-US" sz="2800" b="1" dirty="0">
                <a:solidFill>
                  <a:srgbClr val="0070C0"/>
                </a:solidFill>
              </a:rPr>
            </a:br>
            <a:r>
              <a:rPr lang="en-US" sz="2800" b="1" i="0" dirty="0">
                <a:solidFill>
                  <a:srgbClr val="0070C0"/>
                </a:solidFill>
                <a:effectLst/>
                <a:latin typeface="Helvetica Neue Light"/>
              </a:rPr>
              <a:t>in a flash of lightening.</a:t>
            </a:r>
            <a:br>
              <a:rPr lang="en-US" sz="2800" b="1" dirty="0">
                <a:solidFill>
                  <a:srgbClr val="0070C0"/>
                </a:solidFill>
              </a:rPr>
            </a:br>
            <a:r>
              <a:rPr lang="en-US" sz="2800" b="1" i="0" dirty="0">
                <a:solidFill>
                  <a:srgbClr val="0070C0"/>
                </a:solidFill>
                <a:effectLst/>
                <a:latin typeface="Helvetica Neue Light"/>
              </a:rPr>
              <a:t>The storm growled from the corner of the sky, and</a:t>
            </a:r>
            <a:br>
              <a:rPr lang="en-US" sz="2800" b="1" dirty="0">
                <a:solidFill>
                  <a:srgbClr val="0070C0"/>
                </a:solidFill>
              </a:rPr>
            </a:br>
            <a:r>
              <a:rPr lang="en-US" sz="2800" b="1" i="0" dirty="0">
                <a:solidFill>
                  <a:srgbClr val="0070C0"/>
                </a:solidFill>
                <a:effectLst/>
                <a:latin typeface="Helvetica Neue Light"/>
              </a:rPr>
              <a:t>The woman trembled in fear of some unknown danger.</a:t>
            </a:r>
            <a:endParaRPr lang="en-IN" b="1" dirty="0">
              <a:solidFill>
                <a:srgbClr val="0070C0"/>
              </a:solidFill>
            </a:endParaRPr>
          </a:p>
        </p:txBody>
      </p:sp>
    </p:spTree>
    <p:extLst>
      <p:ext uri="{BB962C8B-B14F-4D97-AF65-F5344CB8AC3E}">
        <p14:creationId xmlns:p14="http://schemas.microsoft.com/office/powerpoint/2010/main" val="40673812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33</TotalTime>
  <Words>1094</Words>
  <Application>Microsoft Office PowerPoint</Application>
  <PresentationFormat>Widescreen</PresentationFormat>
  <Paragraphs>15</Paragraphs>
  <Slides>23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AngsanaUPC</vt:lpstr>
      <vt:lpstr>Arial</vt:lpstr>
      <vt:lpstr>Arial Rounded MT Bold</vt:lpstr>
      <vt:lpstr>Helvetica Neue Light</vt:lpstr>
      <vt:lpstr>Trebuchet MS</vt:lpstr>
      <vt:lpstr>Wingdings 3</vt:lpstr>
      <vt:lpstr>Facet</vt:lpstr>
      <vt:lpstr>UPAGUPTA  BY RABINDRANATH TAGORE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dell</cp:lastModifiedBy>
  <cp:revision>4</cp:revision>
  <dcterms:created xsi:type="dcterms:W3CDTF">2021-06-28T15:34:34Z</dcterms:created>
  <dcterms:modified xsi:type="dcterms:W3CDTF">2021-06-28T16:07:59Z</dcterms:modified>
</cp:coreProperties>
</file>