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4" r:id="rId3"/>
    <p:sldId id="274" r:id="rId4"/>
    <p:sldId id="275" r:id="rId5"/>
    <p:sldId id="265" r:id="rId6"/>
    <p:sldId id="273" r:id="rId7"/>
    <p:sldId id="257" r:id="rId8"/>
    <p:sldId id="267" r:id="rId9"/>
    <p:sldId id="258" r:id="rId10"/>
    <p:sldId id="277" r:id="rId11"/>
    <p:sldId id="266" r:id="rId12"/>
    <p:sldId id="272" r:id="rId13"/>
    <p:sldId id="268" r:id="rId14"/>
    <p:sldId id="276" r:id="rId15"/>
    <p:sldId id="259" r:id="rId16"/>
    <p:sldId id="269" r:id="rId17"/>
    <p:sldId id="271" r:id="rId18"/>
    <p:sldId id="260" r:id="rId19"/>
    <p:sldId id="270" r:id="rId20"/>
    <p:sldId id="261" r:id="rId21"/>
    <p:sldId id="278" r:id="rId22"/>
    <p:sldId id="262" r:id="rId23"/>
    <p:sldId id="263"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4C3A64C-49E1-4A62-86B7-2C11D7EDC510}" type="datetimeFigureOut">
              <a:rPr lang="en-US" smtClean="0"/>
              <a:pPr/>
              <a:t>6/28/2021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6FC9084-CF16-4A9B-9158-C5E630BD59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C3A64C-49E1-4A62-86B7-2C11D7EDC510}"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C9084-CF16-4A9B-9158-C5E630BD59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C3A64C-49E1-4A62-86B7-2C11D7EDC510}"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C9084-CF16-4A9B-9158-C5E630BD59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4C3A64C-49E1-4A62-86B7-2C11D7EDC510}" type="datetimeFigureOut">
              <a:rPr lang="en-US" smtClean="0"/>
              <a:pPr/>
              <a:t>6/28/2021</a:t>
            </a:fld>
            <a:endParaRPr lang="en-US"/>
          </a:p>
        </p:txBody>
      </p:sp>
      <p:sp>
        <p:nvSpPr>
          <p:cNvPr id="9" name="Slide Number Placeholder 8"/>
          <p:cNvSpPr>
            <a:spLocks noGrp="1"/>
          </p:cNvSpPr>
          <p:nvPr>
            <p:ph type="sldNum" sz="quarter" idx="15"/>
          </p:nvPr>
        </p:nvSpPr>
        <p:spPr/>
        <p:txBody>
          <a:bodyPr rtlCol="0"/>
          <a:lstStyle/>
          <a:p>
            <a:fld id="{D6FC9084-CF16-4A9B-9158-C5E630BD598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4C3A64C-49E1-4A62-86B7-2C11D7EDC510}" type="datetimeFigureOut">
              <a:rPr lang="en-US" smtClean="0"/>
              <a:pPr/>
              <a:t>6/28/2021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6FC9084-CF16-4A9B-9158-C5E630BD598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4C3A64C-49E1-4A62-86B7-2C11D7EDC510}" type="datetimeFigureOut">
              <a:rPr lang="en-US" smtClean="0"/>
              <a:pPr/>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C9084-CF16-4A9B-9158-C5E630BD598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4C3A64C-49E1-4A62-86B7-2C11D7EDC510}" type="datetimeFigureOut">
              <a:rPr lang="en-US" smtClean="0"/>
              <a:pPr/>
              <a:t>6/28/2021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FC9084-CF16-4A9B-9158-C5E630BD598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4C3A64C-49E1-4A62-86B7-2C11D7EDC510}" type="datetimeFigureOut">
              <a:rPr lang="en-US" smtClean="0"/>
              <a:pPr/>
              <a:t>6/28/2021</a:t>
            </a:fld>
            <a:endParaRPr lang="en-US"/>
          </a:p>
        </p:txBody>
      </p:sp>
      <p:sp>
        <p:nvSpPr>
          <p:cNvPr id="7" name="Slide Number Placeholder 6"/>
          <p:cNvSpPr>
            <a:spLocks noGrp="1"/>
          </p:cNvSpPr>
          <p:nvPr>
            <p:ph type="sldNum" sz="quarter" idx="11"/>
          </p:nvPr>
        </p:nvSpPr>
        <p:spPr/>
        <p:txBody>
          <a:bodyPr rtlCol="0"/>
          <a:lstStyle/>
          <a:p>
            <a:fld id="{D6FC9084-CF16-4A9B-9158-C5E630BD598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3A64C-49E1-4A62-86B7-2C11D7EDC510}" type="datetimeFigureOut">
              <a:rPr lang="en-US" smtClean="0"/>
              <a:pPr/>
              <a:t>6/28/2021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FC9084-CF16-4A9B-9158-C5E630BD59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4C3A64C-49E1-4A62-86B7-2C11D7EDC510}" type="datetimeFigureOut">
              <a:rPr lang="en-US" smtClean="0"/>
              <a:pPr/>
              <a:t>6/28/2021</a:t>
            </a:fld>
            <a:endParaRPr lang="en-US"/>
          </a:p>
        </p:txBody>
      </p:sp>
      <p:sp>
        <p:nvSpPr>
          <p:cNvPr id="22" name="Slide Number Placeholder 21"/>
          <p:cNvSpPr>
            <a:spLocks noGrp="1"/>
          </p:cNvSpPr>
          <p:nvPr>
            <p:ph type="sldNum" sz="quarter" idx="15"/>
          </p:nvPr>
        </p:nvSpPr>
        <p:spPr/>
        <p:txBody>
          <a:bodyPr rtlCol="0"/>
          <a:lstStyle/>
          <a:p>
            <a:fld id="{D6FC9084-CF16-4A9B-9158-C5E630BD598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4C3A64C-49E1-4A62-86B7-2C11D7EDC510}" type="datetimeFigureOut">
              <a:rPr lang="en-US" smtClean="0"/>
              <a:pPr/>
              <a:t>6/28/2021</a:t>
            </a:fld>
            <a:endParaRPr lang="en-US"/>
          </a:p>
        </p:txBody>
      </p:sp>
      <p:sp>
        <p:nvSpPr>
          <p:cNvPr id="18" name="Slide Number Placeholder 17"/>
          <p:cNvSpPr>
            <a:spLocks noGrp="1"/>
          </p:cNvSpPr>
          <p:nvPr>
            <p:ph type="sldNum" sz="quarter" idx="11"/>
          </p:nvPr>
        </p:nvSpPr>
        <p:spPr/>
        <p:txBody>
          <a:bodyPr rtlCol="0"/>
          <a:lstStyle/>
          <a:p>
            <a:fld id="{D6FC9084-CF16-4A9B-9158-C5E630BD598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4C3A64C-49E1-4A62-86B7-2C11D7EDC510}" type="datetimeFigureOut">
              <a:rPr lang="en-US" smtClean="0"/>
              <a:pPr/>
              <a:t>6/28/2021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6FC9084-CF16-4A9B-9158-C5E630BD59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COROMANDAL FISHERS POEM</a:t>
            </a:r>
            <a:endParaRPr lang="en-US" b="1" dirty="0">
              <a:solidFill>
                <a:srgbClr val="FF0000"/>
              </a:solidFill>
            </a:endParaRPr>
          </a:p>
        </p:txBody>
      </p:sp>
      <p:sp>
        <p:nvSpPr>
          <p:cNvPr id="3" name="Subtitle 2"/>
          <p:cNvSpPr>
            <a:spLocks noGrp="1"/>
          </p:cNvSpPr>
          <p:nvPr>
            <p:ph type="subTitle" idx="1"/>
          </p:nvPr>
        </p:nvSpPr>
        <p:spPr/>
        <p:txBody>
          <a:bodyPr/>
          <a:lstStyle/>
          <a:p>
            <a:r>
              <a:rPr lang="en-US" b="1" dirty="0" smtClean="0">
                <a:solidFill>
                  <a:srgbClr val="00B050"/>
                </a:solidFill>
              </a:rPr>
              <a:t>P.R.G.C(A), KAKINADA</a:t>
            </a:r>
          </a:p>
          <a:p>
            <a:r>
              <a:rPr lang="en-US" b="1" dirty="0" smtClean="0">
                <a:solidFill>
                  <a:srgbClr val="00B050"/>
                </a:solidFill>
              </a:rPr>
              <a:t>DEPARTMENT OF ENGLISH</a:t>
            </a:r>
            <a:endParaRPr lang="en-US" b="1" dirty="0">
              <a:solidFill>
                <a:srgbClr val="00B0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presentation-coromandal-fishers-2-11-638.jpg"/>
          <p:cNvPicPr>
            <a:picLocks noChangeAspect="1"/>
          </p:cNvPicPr>
          <p:nvPr/>
        </p:nvPicPr>
        <p:blipFill>
          <a:blip r:embed="rId2"/>
          <a:stretch>
            <a:fillRect/>
          </a:stretch>
        </p:blipFill>
        <p:spPr>
          <a:xfrm>
            <a:off x="1533525" y="1147762"/>
            <a:ext cx="6076950" cy="45624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romandel-fishers-5-638.jpg"/>
          <p:cNvPicPr>
            <a:picLocks noChangeAspect="1"/>
          </p:cNvPicPr>
          <p:nvPr/>
        </p:nvPicPr>
        <p:blipFill>
          <a:blip r:embed="rId2"/>
          <a:stretch>
            <a:fillRect/>
          </a:stretch>
        </p:blipFill>
        <p:spPr>
          <a:xfrm>
            <a:off x="1219200" y="762000"/>
            <a:ext cx="6705600" cy="50344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1).jpg"/>
          <p:cNvPicPr>
            <a:picLocks noChangeAspect="1"/>
          </p:cNvPicPr>
          <p:nvPr/>
        </p:nvPicPr>
        <p:blipFill>
          <a:blip r:embed="rId2"/>
          <a:stretch>
            <a:fillRect/>
          </a:stretch>
        </p:blipFill>
        <p:spPr>
          <a:xfrm>
            <a:off x="1828800" y="1219200"/>
            <a:ext cx="5410200" cy="4114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romandel-fishers-summary-by-sarojini-naidu-6-638.jpg"/>
          <p:cNvPicPr>
            <a:picLocks noChangeAspect="1"/>
          </p:cNvPicPr>
          <p:nvPr/>
        </p:nvPicPr>
        <p:blipFill>
          <a:blip r:embed="rId2"/>
          <a:stretch>
            <a:fillRect/>
          </a:stretch>
        </p:blipFill>
        <p:spPr>
          <a:xfrm>
            <a:off x="1533525" y="1719262"/>
            <a:ext cx="6076950" cy="34194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presentation-coromandal-fishers-2-10-638.jpg"/>
          <p:cNvPicPr>
            <a:picLocks noChangeAspect="1"/>
          </p:cNvPicPr>
          <p:nvPr/>
        </p:nvPicPr>
        <p:blipFill>
          <a:blip r:embed="rId2"/>
          <a:stretch>
            <a:fillRect/>
          </a:stretch>
        </p:blipFill>
        <p:spPr>
          <a:xfrm>
            <a:off x="1533525" y="1147762"/>
            <a:ext cx="6076950" cy="45624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2057400"/>
            <a:ext cx="6324600" cy="3539430"/>
          </a:xfrm>
          <a:prstGeom prst="rect">
            <a:avLst/>
          </a:prstGeom>
        </p:spPr>
        <p:txBody>
          <a:bodyPr wrap="square">
            <a:spAutoFit/>
          </a:bodyPr>
          <a:lstStyle/>
          <a:p>
            <a:r>
              <a:rPr lang="en-US" dirty="0">
                <a:solidFill>
                  <a:schemeClr val="tx2">
                    <a:lumMod val="60000"/>
                    <a:lumOff val="40000"/>
                  </a:schemeClr>
                </a:solidFill>
              </a:rPr>
              <a:t>  </a:t>
            </a:r>
            <a:r>
              <a:rPr lang="en-US" sz="3200" b="1" dirty="0">
                <a:solidFill>
                  <a:schemeClr val="tx2">
                    <a:lumMod val="60000"/>
                    <a:lumOff val="40000"/>
                  </a:schemeClr>
                </a:solidFill>
              </a:rPr>
              <a:t> She comforts the folks by saying that the sea is their mother, the cloud is their brother and the waves toss their boats at sunset and drive them far, God who controls the storm will protect their lives from its rage.</a:t>
            </a:r>
            <a:endParaRPr lang="en-US" b="1" dirty="0">
              <a:solidFill>
                <a:schemeClr val="tx2">
                  <a:lumMod val="60000"/>
                  <a:lumOff val="4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romandel-fishers-summary-by-sarojini-naidu-7-638.jpg"/>
          <p:cNvPicPr>
            <a:picLocks noChangeAspect="1"/>
          </p:cNvPicPr>
          <p:nvPr/>
        </p:nvPicPr>
        <p:blipFill>
          <a:blip r:embed="rId2"/>
          <a:stretch>
            <a:fillRect/>
          </a:stretch>
        </p:blipFill>
        <p:spPr>
          <a:xfrm>
            <a:off x="1533525" y="1143000"/>
            <a:ext cx="6076950" cy="399573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1524000" y="1066800"/>
            <a:ext cx="5943600" cy="4495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859340"/>
            <a:ext cx="6324600" cy="2862322"/>
          </a:xfrm>
          <a:prstGeom prst="rect">
            <a:avLst/>
          </a:prstGeom>
        </p:spPr>
        <p:txBody>
          <a:bodyPr wrap="square">
            <a:spAutoFit/>
          </a:bodyPr>
          <a:lstStyle/>
          <a:p>
            <a:r>
              <a:rPr lang="en-US" sz="2000" dirty="0">
                <a:solidFill>
                  <a:schemeClr val="accent6">
                    <a:lumMod val="50000"/>
                  </a:schemeClr>
                </a:solidFill>
              </a:rPr>
              <a:t>She also says that the coconut glade gives shade and the sweet fragrance of the mango grove is soothing. Moreover the sight of the sands on a full moon night is very beautiful, mixed with the voices of the birds early at dawn. But beyond all this, the kiss of the spray and the dance of the wild foam in joy is far sweeter. So she asks the fisher folks to row their catamaran to the edge of the borders, the horizon, where the low sky appears to unite with the sea.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sher-3209918_1920.jpg"/>
          <p:cNvPicPr>
            <a:picLocks noChangeAspect="1"/>
          </p:cNvPicPr>
          <p:nvPr/>
        </p:nvPicPr>
        <p:blipFill>
          <a:blip r:embed="rId2" cstate="print"/>
          <a:stretch>
            <a:fillRect/>
          </a:stretch>
        </p:blipFill>
        <p:spPr>
          <a:xfrm>
            <a:off x="1645920" y="1478280"/>
            <a:ext cx="5852160" cy="39014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jpg"/>
          <p:cNvPicPr>
            <a:picLocks noChangeAspect="1"/>
          </p:cNvPicPr>
          <p:nvPr/>
        </p:nvPicPr>
        <p:blipFill>
          <a:blip r:embed="rId2"/>
          <a:stretch>
            <a:fillRect/>
          </a:stretch>
        </p:blipFill>
        <p:spPr>
          <a:xfrm>
            <a:off x="1143000" y="1183012"/>
            <a:ext cx="6400800" cy="45319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166843"/>
            <a:ext cx="6172200" cy="3693319"/>
          </a:xfrm>
          <a:prstGeom prst="rect">
            <a:avLst/>
          </a:prstGeom>
        </p:spPr>
        <p:txBody>
          <a:bodyPr wrap="square">
            <a:spAutoFit/>
          </a:bodyPr>
          <a:lstStyle/>
          <a:p>
            <a:endParaRPr lang="en-US" b="1" dirty="0"/>
          </a:p>
          <a:p>
            <a:r>
              <a:rPr lang="en-US" dirty="0"/>
              <a:t>    The poetess Sarojini Naidu was a distinguished poet, renowned freedom fighter and one of the greatest creators of her time. In the poem 'The Coromandel Fishers', she addresses the fishermen as brothers. She considers herself one among them. The poem is a call to the fishermen to gather their nets and set to said to catch fish. Addressing them as their comrade, she calls them to join her on the fishing expedition. She expresses her concern for them and asks them to rise and at the break of dawn to catch the leaping wealth of the tide. This helps in building a rapport with the fishermen. She considers them as her own kith and kin.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romandal-fishers-8-638.jpg"/>
          <p:cNvPicPr>
            <a:picLocks noChangeAspect="1"/>
          </p:cNvPicPr>
          <p:nvPr/>
        </p:nvPicPr>
        <p:blipFill>
          <a:blip r:embed="rId2"/>
          <a:stretch>
            <a:fillRect/>
          </a:stretch>
        </p:blipFill>
        <p:spPr>
          <a:xfrm>
            <a:off x="1533525" y="1147762"/>
            <a:ext cx="6076950" cy="471963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443840"/>
            <a:ext cx="6705600" cy="2585323"/>
          </a:xfrm>
          <a:prstGeom prst="rect">
            <a:avLst/>
          </a:prstGeom>
        </p:spPr>
        <p:txBody>
          <a:bodyPr wrap="square">
            <a:spAutoFit/>
          </a:bodyPr>
          <a:lstStyle/>
          <a:p>
            <a:endParaRPr lang="en-US" b="1" dirty="0"/>
          </a:p>
          <a:p>
            <a:r>
              <a:rPr lang="en-US" dirty="0"/>
              <a:t>    The poem 'The Coromandel Fishers' by Sarojini Naidu is a call from the poetess to all poets to go on a fishing expedition at the time of dawn and return safe and sound by dusk. The fishermen who call themselves as the kings of the sea love the sweetness of the coconut glade, the scent of the mango grove, the golden sand on a full moon night and the voices of the birds at the break of day and the sound of the waves. But beyond all these they find the kiss of the spray and dance of wild foam in joy far sweeter.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443840"/>
            <a:ext cx="6705600" cy="3139321"/>
          </a:xfrm>
          <a:prstGeom prst="rect">
            <a:avLst/>
          </a:prstGeom>
        </p:spPr>
        <p:txBody>
          <a:bodyPr wrap="square">
            <a:spAutoFit/>
          </a:bodyPr>
          <a:lstStyle/>
          <a:p>
            <a:endParaRPr lang="en-US" b="1" dirty="0"/>
          </a:p>
          <a:p>
            <a:r>
              <a:rPr lang="en-US" dirty="0"/>
              <a:t>    The poetess Sarojini Naidu possesses a sharp aesthetic sensibility and is an admirer of the varied colors of nature. She has beautifully said that the fishermen set out for the sea at dawn when the wind is still sleeping as quietly as a child that sleeps after crying the whole night. Everything around is quiet and calm. It is the most suitable time for the fishermen to set out on their fishing task. This is an appropriate time for the fishermen to set out their fishing task. This is an appropriate time for the fishermen to set out for the sea gathering their nets and setting their catamarans free.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 you 2020.png"/>
          <p:cNvPicPr>
            <a:picLocks noChangeAspect="1"/>
          </p:cNvPicPr>
          <p:nvPr/>
        </p:nvPicPr>
        <p:blipFill>
          <a:blip r:embed="rId2" cstate="print"/>
          <a:stretch>
            <a:fillRect/>
          </a:stretch>
        </p:blipFill>
        <p:spPr>
          <a:xfrm>
            <a:off x="1524000" y="1676399"/>
            <a:ext cx="6453636" cy="35814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7d88cf20bf9bd0851c4264722c28dea.750x750x1.jpg"/>
          <p:cNvPicPr>
            <a:picLocks noChangeAspect="1"/>
          </p:cNvPicPr>
          <p:nvPr/>
        </p:nvPicPr>
        <p:blipFill>
          <a:blip r:embed="rId2"/>
          <a:stretch>
            <a:fillRect/>
          </a:stretch>
        </p:blipFill>
        <p:spPr>
          <a:xfrm>
            <a:off x="1905000" y="914400"/>
            <a:ext cx="5257800" cy="5257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 (2).jpg"/>
          <p:cNvPicPr>
            <a:picLocks noChangeAspect="1"/>
          </p:cNvPicPr>
          <p:nvPr/>
        </p:nvPicPr>
        <p:blipFill>
          <a:blip r:embed="rId2"/>
          <a:stretch>
            <a:fillRect/>
          </a:stretch>
        </p:blipFill>
        <p:spPr>
          <a:xfrm>
            <a:off x="1219200" y="1219199"/>
            <a:ext cx="6477000" cy="47244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presentation-coromandal-fishers-2-8-638.jpg"/>
          <p:cNvPicPr>
            <a:picLocks noChangeAspect="1"/>
          </p:cNvPicPr>
          <p:nvPr/>
        </p:nvPicPr>
        <p:blipFill>
          <a:blip r:embed="rId2"/>
          <a:stretch>
            <a:fillRect/>
          </a:stretch>
        </p:blipFill>
        <p:spPr>
          <a:xfrm>
            <a:off x="1533524" y="1147762"/>
            <a:ext cx="6162675" cy="46268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3).jpg"/>
          <p:cNvPicPr>
            <a:picLocks noChangeAspect="1"/>
          </p:cNvPicPr>
          <p:nvPr/>
        </p:nvPicPr>
        <p:blipFill>
          <a:blip r:embed="rId2"/>
          <a:stretch>
            <a:fillRect/>
          </a:stretch>
        </p:blipFill>
        <p:spPr>
          <a:xfrm>
            <a:off x="1371600" y="1143000"/>
            <a:ext cx="6324600" cy="472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413338"/>
            <a:ext cx="5943600" cy="2677656"/>
          </a:xfrm>
          <a:prstGeom prst="rect">
            <a:avLst/>
          </a:prstGeom>
        </p:spPr>
        <p:txBody>
          <a:bodyPr wrap="square">
            <a:spAutoFit/>
          </a:bodyPr>
          <a:lstStyle/>
          <a:p>
            <a:r>
              <a:rPr lang="en-US" sz="2400" dirty="0">
                <a:solidFill>
                  <a:srgbClr val="0070C0"/>
                </a:solidFill>
              </a:rPr>
              <a:t>Sarojini Naidu in the poem, 'The Coromandel Fishers', has described the beauty of nature and the folk culture of the Coromandel Coast of India. It depicts the relationship of fishermen with nature. Nature stands as a symbol of beauty that expresses the optimistic view of life.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romandel-fishers-summary-by-sarojini-naidu-5-638.jpg"/>
          <p:cNvPicPr>
            <a:picLocks noChangeAspect="1"/>
          </p:cNvPicPr>
          <p:nvPr/>
        </p:nvPicPr>
        <p:blipFill>
          <a:blip r:embed="rId2"/>
          <a:stretch>
            <a:fillRect/>
          </a:stretch>
        </p:blipFill>
        <p:spPr>
          <a:xfrm>
            <a:off x="1066800" y="1066800"/>
            <a:ext cx="6781800" cy="47383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997839"/>
            <a:ext cx="6096000" cy="3785652"/>
          </a:xfrm>
          <a:prstGeom prst="rect">
            <a:avLst/>
          </a:prstGeom>
        </p:spPr>
        <p:txBody>
          <a:bodyPr wrap="square">
            <a:spAutoFit/>
          </a:bodyPr>
          <a:lstStyle/>
          <a:p>
            <a:r>
              <a:rPr lang="en-US" sz="2400" dirty="0">
                <a:solidFill>
                  <a:srgbClr val="0070C0"/>
                </a:solidFill>
              </a:rPr>
              <a:t>She asks the fisher folks to wake up and offer their prayers to the morning light. The wind is calm and quiet like a child that sleeps soundly after crying the whole night. She asks the fishermen to gather the nets and set their catamarans free and set out into the sea to gather the leaping wealth of the tide as they are the kings of the sea. She asks the fisher folks not to delay and quickly set forth in the track of the sea gulls call.</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60</TotalTime>
  <Words>252</Words>
  <Application>Microsoft Office PowerPoint</Application>
  <PresentationFormat>On-screen Show (4:3)</PresentationFormat>
  <Paragraphs>13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Oriel</vt:lpstr>
      <vt:lpstr>COROMANDAL FISHERS POEM</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English</dc:creator>
  <cp:lastModifiedBy>English</cp:lastModifiedBy>
  <cp:revision>7</cp:revision>
  <dcterms:created xsi:type="dcterms:W3CDTF">2021-06-28T05:38:57Z</dcterms:created>
  <dcterms:modified xsi:type="dcterms:W3CDTF">2021-06-28T06:41:27Z</dcterms:modified>
</cp:coreProperties>
</file>