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60" r:id="rId6"/>
    <p:sldId id="283" r:id="rId7"/>
    <p:sldId id="261" r:id="rId8"/>
    <p:sldId id="275" r:id="rId9"/>
    <p:sldId id="262" r:id="rId10"/>
    <p:sldId id="263" r:id="rId11"/>
    <p:sldId id="276" r:id="rId12"/>
    <p:sldId id="264" r:id="rId13"/>
    <p:sldId id="265" r:id="rId14"/>
    <p:sldId id="266" r:id="rId15"/>
    <p:sldId id="267" r:id="rId16"/>
    <p:sldId id="278" r:id="rId17"/>
    <p:sldId id="268" r:id="rId18"/>
    <p:sldId id="269" r:id="rId19"/>
    <p:sldId id="279" r:id="rId20"/>
    <p:sldId id="270" r:id="rId21"/>
    <p:sldId id="284" r:id="rId22"/>
    <p:sldId id="271" r:id="rId23"/>
    <p:sldId id="272" r:id="rId24"/>
    <p:sldId id="273"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C459A4-9CB8-4B52-AB14-B18A6371A930}" type="datetimeFigureOut">
              <a:rPr lang="en-US" smtClean="0"/>
              <a:pPr/>
              <a:t>8/5/2020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3061D48-90EF-4567-AB55-E35E16E99A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C459A4-9CB8-4B52-AB14-B18A6371A930}" type="datetimeFigureOut">
              <a:rPr lang="en-US" smtClean="0"/>
              <a:pPr/>
              <a:t>8/5/2020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C459A4-9CB8-4B52-AB14-B18A6371A930}" type="datetimeFigureOut">
              <a:rPr lang="en-US" smtClean="0"/>
              <a:pPr/>
              <a:t>8/5/2020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C459A4-9CB8-4B52-AB14-B18A6371A930}" type="datetimeFigureOut">
              <a:rPr lang="en-US" smtClean="0"/>
              <a:pPr/>
              <a:t>8/5/2020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3061D48-90EF-4567-AB55-E35E16E99A4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C459A4-9CB8-4B52-AB14-B18A6371A930}" type="datetimeFigureOut">
              <a:rPr lang="en-US" smtClean="0"/>
              <a:pPr/>
              <a:t>8/5/2020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3061D48-90EF-4567-AB55-E35E16E99A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5861"/>
            <a:ext cx="7772400" cy="1928825"/>
          </a:xfrm>
        </p:spPr>
        <p:txBody>
          <a:bodyPr>
            <a:normAutofit fontScale="90000"/>
          </a:bodyPr>
          <a:lstStyle/>
          <a:p>
            <a:pPr algn="ctr"/>
            <a:r>
              <a:rPr lang="en-IN" dirty="0" smtClean="0">
                <a:solidFill>
                  <a:srgbClr val="002060"/>
                </a:solidFill>
                <a:latin typeface="Algerian" pitchFamily="82" charset="0"/>
              </a:rPr>
              <a:t>ONCE UPON A TIME </a:t>
            </a:r>
            <a:br>
              <a:rPr lang="en-IN" dirty="0" smtClean="0">
                <a:solidFill>
                  <a:srgbClr val="002060"/>
                </a:solidFill>
                <a:latin typeface="Algerian" pitchFamily="82" charset="0"/>
              </a:rPr>
            </a:br>
            <a:r>
              <a:rPr lang="en-IN" dirty="0" smtClean="0">
                <a:solidFill>
                  <a:srgbClr val="002060"/>
                </a:solidFill>
                <a:latin typeface="Algerian" pitchFamily="82" charset="0"/>
              </a:rPr>
              <a:t>BY </a:t>
            </a:r>
            <a:br>
              <a:rPr lang="en-IN" dirty="0" smtClean="0">
                <a:solidFill>
                  <a:srgbClr val="002060"/>
                </a:solidFill>
                <a:latin typeface="Algerian" pitchFamily="82" charset="0"/>
              </a:rPr>
            </a:br>
            <a:r>
              <a:rPr lang="en-IN" dirty="0" smtClean="0">
                <a:solidFill>
                  <a:srgbClr val="002060"/>
                </a:solidFill>
                <a:latin typeface="Algerian" pitchFamily="82" charset="0"/>
              </a:rPr>
              <a:t>GABRIEL OKARA</a:t>
            </a:r>
            <a:endParaRPr lang="en-US" dirty="0">
              <a:solidFill>
                <a:srgbClr val="002060"/>
              </a:solidFill>
              <a:latin typeface="Algerian" pitchFamily="82" charset="0"/>
            </a:endParaRPr>
          </a:p>
        </p:txBody>
      </p:sp>
      <p:sp>
        <p:nvSpPr>
          <p:cNvPr id="3" name="Subtitle 2"/>
          <p:cNvSpPr>
            <a:spLocks noGrp="1"/>
          </p:cNvSpPr>
          <p:nvPr>
            <p:ph type="subTitle" idx="1"/>
          </p:nvPr>
        </p:nvSpPr>
        <p:spPr/>
        <p:txBody>
          <a:bodyPr>
            <a:noAutofit/>
          </a:bodyPr>
          <a:lstStyle/>
          <a:p>
            <a:pPr algn="ctr"/>
            <a:r>
              <a:rPr lang="en-IN" sz="2800" dirty="0" smtClean="0">
                <a:solidFill>
                  <a:srgbClr val="FF0000"/>
                </a:solidFill>
                <a:latin typeface="Baskerville Old Face" pitchFamily="18" charset="0"/>
              </a:rPr>
              <a:t>Department Of English,</a:t>
            </a:r>
          </a:p>
          <a:p>
            <a:pPr algn="ctr"/>
            <a:r>
              <a:rPr lang="en-IN" sz="2800" dirty="0" smtClean="0">
                <a:solidFill>
                  <a:srgbClr val="FF0000"/>
                </a:solidFill>
                <a:latin typeface="Baskerville Old Face" pitchFamily="18" charset="0"/>
              </a:rPr>
              <a:t>P.R.Government College, Autonomous</a:t>
            </a:r>
          </a:p>
          <a:p>
            <a:pPr algn="ctr"/>
            <a:r>
              <a:rPr lang="en-IN" sz="2800" dirty="0" smtClean="0">
                <a:solidFill>
                  <a:srgbClr val="FF0000"/>
                </a:solidFill>
                <a:latin typeface="Baskerville Old Face" pitchFamily="18" charset="0"/>
              </a:rPr>
              <a:t>Kakinada</a:t>
            </a:r>
            <a:endParaRPr lang="en-US" sz="2800" dirty="0">
              <a:solidFill>
                <a:srgbClr val="FF0000"/>
              </a:solidFill>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80" y="3786190"/>
            <a:ext cx="2428892" cy="2286016"/>
          </a:xfrm>
        </p:spPr>
        <p:txBody>
          <a:bodyPr>
            <a:normAutofit/>
          </a:bodyPr>
          <a:lstStyle/>
          <a:p>
            <a:endParaRPr lang="en-US" dirty="0"/>
          </a:p>
        </p:txBody>
      </p:sp>
      <p:sp>
        <p:nvSpPr>
          <p:cNvPr id="2" name="Title 1"/>
          <p:cNvSpPr>
            <a:spLocks noGrp="1"/>
          </p:cNvSpPr>
          <p:nvPr>
            <p:ph type="title"/>
          </p:nvPr>
        </p:nvSpPr>
        <p:spPr>
          <a:xfrm>
            <a:off x="457200" y="274638"/>
            <a:ext cx="8229600" cy="3797304"/>
          </a:xfrm>
        </p:spPr>
        <p:txBody>
          <a:bodyPr>
            <a:normAutofit fontScale="90000"/>
          </a:bodyPr>
          <a:lstStyle/>
          <a:p>
            <a:r>
              <a:rPr lang="en-US" sz="3600" dirty="0" smtClean="0">
                <a:solidFill>
                  <a:srgbClr val="0070C0"/>
                </a:solidFill>
                <a:latin typeface="Baskerville Old Face" pitchFamily="18" charset="0"/>
              </a:rPr>
              <a:t>In the second stanza he further talks about the personalities of the people of the past he says “they used to shake with their hearts” here he is trying to say that when you would meet each other you will shake their hands with pleasure and with warmth and do it willingly. </a:t>
            </a:r>
            <a:r>
              <a:rPr lang="en-US" dirty="0" smtClean="0">
                <a:solidFill>
                  <a:srgbClr val="0070C0"/>
                </a:solidFill>
                <a:latin typeface="Baskerville Old Face" pitchFamily="18" charset="0"/>
              </a:rPr>
              <a:t/>
            </a:r>
            <a:br>
              <a:rPr lang="en-US" dirty="0" smtClean="0">
                <a:solidFill>
                  <a:srgbClr val="0070C0"/>
                </a:solidFill>
                <a:latin typeface="Baskerville Old Face" pitchFamily="18" charset="0"/>
              </a:rPr>
            </a:br>
            <a:endParaRPr lang="en-US" dirty="0"/>
          </a:p>
        </p:txBody>
      </p:sp>
      <p:pic>
        <p:nvPicPr>
          <p:cNvPr id="9218" name="Picture 2" descr="C:\Users\dell\Desktop\download.png"/>
          <p:cNvPicPr>
            <a:picLocks noChangeAspect="1" noChangeArrowheads="1"/>
          </p:cNvPicPr>
          <p:nvPr/>
        </p:nvPicPr>
        <p:blipFill>
          <a:blip r:embed="rId2"/>
          <a:srcRect/>
          <a:stretch>
            <a:fillRect/>
          </a:stretch>
        </p:blipFill>
        <p:spPr bwMode="auto">
          <a:xfrm>
            <a:off x="5357818" y="3929066"/>
            <a:ext cx="2219325" cy="20669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928670"/>
            <a:ext cx="6929486" cy="2246769"/>
          </a:xfrm>
          <a:prstGeom prst="rect">
            <a:avLst/>
          </a:prstGeom>
        </p:spPr>
        <p:txBody>
          <a:bodyPr wrap="square">
            <a:spAutoFit/>
          </a:bodyPr>
          <a:lstStyle/>
          <a:p>
            <a:r>
              <a:rPr lang="en-US" sz="2800" b="1" dirty="0" smtClean="0">
                <a:solidFill>
                  <a:srgbClr val="0070C0"/>
                </a:solidFill>
                <a:latin typeface="Baskerville Old Face" pitchFamily="18" charset="0"/>
              </a:rPr>
              <a:t>“While their left hands search my empty pockets” from this we can see that they are trying to use him to get to his money or receive something from him. This also shows that the people’s personalities are not real and true</a:t>
            </a:r>
            <a:endParaRPr lang="en-US" sz="2800" dirty="0"/>
          </a:p>
        </p:txBody>
      </p:sp>
      <p:pic>
        <p:nvPicPr>
          <p:cNvPr id="10242" name="Picture 2" descr="C:\Users\dell\Desktop\man-gives-woman-money-shaking-hands-women-over-white-background-41419723.jpg"/>
          <p:cNvPicPr>
            <a:picLocks noChangeAspect="1" noChangeArrowheads="1"/>
          </p:cNvPicPr>
          <p:nvPr/>
        </p:nvPicPr>
        <p:blipFill>
          <a:blip r:embed="rId2"/>
          <a:srcRect/>
          <a:stretch>
            <a:fillRect/>
          </a:stretch>
        </p:blipFill>
        <p:spPr bwMode="auto">
          <a:xfrm>
            <a:off x="2714612" y="3286124"/>
            <a:ext cx="4676780" cy="29162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latin typeface="Baskerville Old Face" pitchFamily="18" charset="0"/>
              </a:rPr>
              <a:t>‘</a:t>
            </a:r>
            <a:r>
              <a:rPr lang="en-US" dirty="0">
                <a:solidFill>
                  <a:srgbClr val="002060"/>
                </a:solidFill>
                <a:latin typeface="Baskerville Old Face" pitchFamily="18" charset="0"/>
              </a:rPr>
              <a:t>Feel at home!’ ‘Come again’:</a:t>
            </a:r>
            <a:br>
              <a:rPr lang="en-US" dirty="0">
                <a:solidFill>
                  <a:srgbClr val="002060"/>
                </a:solidFill>
                <a:latin typeface="Baskerville Old Face" pitchFamily="18" charset="0"/>
              </a:rPr>
            </a:br>
            <a:r>
              <a:rPr lang="en-US" dirty="0">
                <a:solidFill>
                  <a:srgbClr val="002060"/>
                </a:solidFill>
                <a:latin typeface="Baskerville Old Face" pitchFamily="18" charset="0"/>
              </a:rPr>
              <a:t>they say, and when I come</a:t>
            </a:r>
            <a:br>
              <a:rPr lang="en-US" dirty="0">
                <a:solidFill>
                  <a:srgbClr val="002060"/>
                </a:solidFill>
                <a:latin typeface="Baskerville Old Face" pitchFamily="18" charset="0"/>
              </a:rPr>
            </a:br>
            <a:r>
              <a:rPr lang="en-US" dirty="0">
                <a:solidFill>
                  <a:srgbClr val="002060"/>
                </a:solidFill>
                <a:latin typeface="Baskerville Old Face" pitchFamily="18" charset="0"/>
              </a:rPr>
              <a:t>again and feel</a:t>
            </a:r>
            <a:br>
              <a:rPr lang="en-US" dirty="0">
                <a:solidFill>
                  <a:srgbClr val="002060"/>
                </a:solidFill>
                <a:latin typeface="Baskerville Old Face" pitchFamily="18" charset="0"/>
              </a:rPr>
            </a:br>
            <a:r>
              <a:rPr lang="en-US" dirty="0">
                <a:solidFill>
                  <a:srgbClr val="002060"/>
                </a:solidFill>
                <a:latin typeface="Baskerville Old Face" pitchFamily="18" charset="0"/>
              </a:rPr>
              <a:t>at home, once, twice,</a:t>
            </a:r>
            <a:br>
              <a:rPr lang="en-US" dirty="0">
                <a:solidFill>
                  <a:srgbClr val="002060"/>
                </a:solidFill>
                <a:latin typeface="Baskerville Old Face" pitchFamily="18" charset="0"/>
              </a:rPr>
            </a:br>
            <a:r>
              <a:rPr lang="en-US" dirty="0">
                <a:solidFill>
                  <a:srgbClr val="002060"/>
                </a:solidFill>
                <a:latin typeface="Baskerville Old Face" pitchFamily="18" charset="0"/>
              </a:rPr>
              <a:t>there will be no thrice-</a:t>
            </a:r>
            <a:br>
              <a:rPr lang="en-US" dirty="0">
                <a:solidFill>
                  <a:srgbClr val="002060"/>
                </a:solidFill>
                <a:latin typeface="Baskerville Old Face" pitchFamily="18" charset="0"/>
              </a:rPr>
            </a:br>
            <a:r>
              <a:rPr lang="en-US" dirty="0">
                <a:solidFill>
                  <a:srgbClr val="002060"/>
                </a:solidFill>
                <a:latin typeface="Baskerville Old Face" pitchFamily="18" charset="0"/>
              </a:rPr>
              <a:t>for then I find doors shut on me.</a:t>
            </a:r>
          </a:p>
          <a:p>
            <a:endParaRPr lang="en-US" dirty="0">
              <a:solidFill>
                <a:srgbClr val="002060"/>
              </a:solidFill>
              <a:latin typeface="Baskerville Old Face"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Third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pic>
        <p:nvPicPr>
          <p:cNvPr id="11266" name="Picture 2" descr="C:\Users\dell\Desktop\unnamed (1).jpg"/>
          <p:cNvPicPr>
            <a:picLocks noChangeAspect="1" noChangeArrowheads="1"/>
          </p:cNvPicPr>
          <p:nvPr/>
        </p:nvPicPr>
        <p:blipFill>
          <a:blip r:embed="rId2"/>
          <a:srcRect/>
          <a:stretch>
            <a:fillRect/>
          </a:stretch>
        </p:blipFill>
        <p:spPr bwMode="auto">
          <a:xfrm>
            <a:off x="5500694" y="1571612"/>
            <a:ext cx="2968628" cy="44529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solidFill>
                  <a:srgbClr val="0070C0"/>
                </a:solidFill>
                <a:latin typeface="Baskerville Old Face" pitchFamily="18" charset="0"/>
              </a:rPr>
              <a:t>In the third stanza he is talking about when people ask you to come again and say “feel at home” you go there once, twice and the third time they will not let you in thinking that you are a pest and that they do not wanted to see you anymore. The words “feel at home” is used for when you want a guest to feel welcomed and that they belong in that household. </a:t>
            </a:r>
            <a:endParaRPr lang="en-US" dirty="0" smtClean="0">
              <a:solidFill>
                <a:srgbClr val="0070C0"/>
              </a:solidFill>
              <a:latin typeface="Baskerville Old Face" pitchFamily="18" charset="0"/>
            </a:endParaRPr>
          </a:p>
          <a:p>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latin typeface="Baskerville Old Face" pitchFamily="18" charset="0"/>
              </a:rPr>
              <a:t>So </a:t>
            </a:r>
            <a:r>
              <a:rPr lang="en-US" dirty="0">
                <a:solidFill>
                  <a:srgbClr val="002060"/>
                </a:solidFill>
                <a:latin typeface="Baskerville Old Face" pitchFamily="18" charset="0"/>
              </a:rPr>
              <a:t>I have learned many things, son.</a:t>
            </a:r>
            <a:br>
              <a:rPr lang="en-US" dirty="0">
                <a:solidFill>
                  <a:srgbClr val="002060"/>
                </a:solidFill>
                <a:latin typeface="Baskerville Old Face" pitchFamily="18" charset="0"/>
              </a:rPr>
            </a:br>
            <a:r>
              <a:rPr lang="en-US" dirty="0">
                <a:solidFill>
                  <a:srgbClr val="002060"/>
                </a:solidFill>
                <a:latin typeface="Baskerville Old Face" pitchFamily="18" charset="0"/>
              </a:rPr>
              <a:t>I have learned to wear many faces</a:t>
            </a:r>
            <a:br>
              <a:rPr lang="en-US" dirty="0">
                <a:solidFill>
                  <a:srgbClr val="002060"/>
                </a:solidFill>
                <a:latin typeface="Baskerville Old Face" pitchFamily="18" charset="0"/>
              </a:rPr>
            </a:br>
            <a:r>
              <a:rPr lang="en-US" dirty="0">
                <a:solidFill>
                  <a:srgbClr val="002060"/>
                </a:solidFill>
                <a:latin typeface="Baskerville Old Face" pitchFamily="18" charset="0"/>
              </a:rPr>
              <a:t>like dresses – </a:t>
            </a:r>
            <a:r>
              <a:rPr lang="en-US" dirty="0" smtClean="0">
                <a:solidFill>
                  <a:srgbClr val="002060"/>
                </a:solidFill>
                <a:latin typeface="Baskerville Old Face" pitchFamily="18" charset="0"/>
              </a:rPr>
              <a:t>home face</a:t>
            </a:r>
            <a:r>
              <a:rPr lang="en-US" dirty="0">
                <a:solidFill>
                  <a:srgbClr val="002060"/>
                </a:solidFill>
                <a:latin typeface="Baskerville Old Face" pitchFamily="18" charset="0"/>
              </a:rPr>
              <a:t>,</a:t>
            </a:r>
            <a:br>
              <a:rPr lang="en-US" dirty="0">
                <a:solidFill>
                  <a:srgbClr val="002060"/>
                </a:solidFill>
                <a:latin typeface="Baskerville Old Face" pitchFamily="18" charset="0"/>
              </a:rPr>
            </a:br>
            <a:r>
              <a:rPr lang="en-US" dirty="0" smtClean="0">
                <a:solidFill>
                  <a:srgbClr val="002060"/>
                </a:solidFill>
                <a:latin typeface="Baskerville Old Face" pitchFamily="18" charset="0"/>
              </a:rPr>
              <a:t>office face</a:t>
            </a:r>
            <a:r>
              <a:rPr lang="en-US" dirty="0">
                <a:solidFill>
                  <a:srgbClr val="002060"/>
                </a:solidFill>
                <a:latin typeface="Baskerville Old Face" pitchFamily="18" charset="0"/>
              </a:rPr>
              <a:t>, </a:t>
            </a:r>
            <a:r>
              <a:rPr lang="en-US" dirty="0" smtClean="0">
                <a:solidFill>
                  <a:srgbClr val="002060"/>
                </a:solidFill>
                <a:latin typeface="Baskerville Old Face" pitchFamily="18" charset="0"/>
              </a:rPr>
              <a:t>street face</a:t>
            </a:r>
            <a:r>
              <a:rPr lang="en-US" dirty="0">
                <a:solidFill>
                  <a:srgbClr val="002060"/>
                </a:solidFill>
                <a:latin typeface="Baskerville Old Face" pitchFamily="18" charset="0"/>
              </a:rPr>
              <a:t>, </a:t>
            </a:r>
            <a:r>
              <a:rPr lang="en-US" dirty="0" smtClean="0">
                <a:solidFill>
                  <a:srgbClr val="002060"/>
                </a:solidFill>
                <a:latin typeface="Baskerville Old Face" pitchFamily="18" charset="0"/>
              </a:rPr>
              <a:t>host face</a:t>
            </a:r>
            <a:r>
              <a:rPr lang="en-US" dirty="0">
                <a:solidFill>
                  <a:srgbClr val="002060"/>
                </a:solidFill>
                <a:latin typeface="Baskerville Old Face" pitchFamily="18" charset="0"/>
              </a:rPr>
              <a:t>,</a:t>
            </a:r>
            <a:br>
              <a:rPr lang="en-US" dirty="0">
                <a:solidFill>
                  <a:srgbClr val="002060"/>
                </a:solidFill>
                <a:latin typeface="Baskerville Old Face" pitchFamily="18" charset="0"/>
              </a:rPr>
            </a:br>
            <a:r>
              <a:rPr lang="en-US" dirty="0" smtClean="0">
                <a:solidFill>
                  <a:srgbClr val="002060"/>
                </a:solidFill>
                <a:latin typeface="Baskerville Old Face" pitchFamily="18" charset="0"/>
              </a:rPr>
              <a:t>cocktail face</a:t>
            </a:r>
            <a:r>
              <a:rPr lang="en-US" dirty="0">
                <a:solidFill>
                  <a:srgbClr val="002060"/>
                </a:solidFill>
                <a:latin typeface="Baskerville Old Face" pitchFamily="18" charset="0"/>
              </a:rPr>
              <a:t>, with all their conforming smiles</a:t>
            </a:r>
            <a:br>
              <a:rPr lang="en-US" dirty="0">
                <a:solidFill>
                  <a:srgbClr val="002060"/>
                </a:solidFill>
                <a:latin typeface="Baskerville Old Face" pitchFamily="18" charset="0"/>
              </a:rPr>
            </a:br>
            <a:r>
              <a:rPr lang="en-US" dirty="0">
                <a:solidFill>
                  <a:srgbClr val="002060"/>
                </a:solidFill>
                <a:latin typeface="Baskerville Old Face" pitchFamily="18" charset="0"/>
              </a:rPr>
              <a:t>like a fixed portrait smile.</a:t>
            </a:r>
          </a:p>
          <a:p>
            <a:endParaRPr lang="en-US" dirty="0">
              <a:solidFill>
                <a:srgbClr val="002060"/>
              </a:solidFill>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Fourth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pic>
        <p:nvPicPr>
          <p:cNvPr id="13314" name="Picture 2" descr="C:\Users\dell\Desktop\older-woman-hiding-happy-sad-face-behind-mask-concept-manic-depression-bipolar-dramedy-comedy-drama-84411968.jpg"/>
          <p:cNvPicPr>
            <a:picLocks noChangeAspect="1" noChangeArrowheads="1"/>
          </p:cNvPicPr>
          <p:nvPr/>
        </p:nvPicPr>
        <p:blipFill>
          <a:blip r:embed="rId2"/>
          <a:srcRect/>
          <a:stretch>
            <a:fillRect/>
          </a:stretch>
        </p:blipFill>
        <p:spPr bwMode="auto">
          <a:xfrm>
            <a:off x="4286248" y="4000504"/>
            <a:ext cx="4411148" cy="21431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solidFill>
                  <a:srgbClr val="0070C0"/>
                </a:solidFill>
                <a:latin typeface="Baskerville Old Face" pitchFamily="18" charset="0"/>
              </a:rPr>
              <a:t>In the fourth stanza he talks about how he has learned to put on faces like how outfits and masks are put on at different times, and with different people you act differently, for example in the office you act in one way to a person but when you meet them on the street you act another way to them, and how all the faces that people have on different occasions. </a:t>
            </a:r>
            <a:endParaRPr lang="en-US" sz="2400" dirty="0">
              <a:solidFill>
                <a:srgbClr val="0070C0"/>
              </a:solidFill>
              <a:latin typeface="Baskerville Old Face" pitchFamily="18" charset="0"/>
            </a:endParaRPr>
          </a:p>
        </p:txBody>
      </p:sp>
      <p:sp>
        <p:nvSpPr>
          <p:cNvPr id="2" name="Title 1"/>
          <p:cNvSpPr>
            <a:spLocks noGrp="1"/>
          </p:cNvSpPr>
          <p:nvPr>
            <p:ph type="title"/>
          </p:nvPr>
        </p:nvSpPr>
        <p:spPr/>
        <p:txBody>
          <a:bodyPr/>
          <a:lstStyle/>
          <a:p>
            <a:endParaRPr lang="en-US" dirty="0"/>
          </a:p>
        </p:txBody>
      </p:sp>
      <p:pic>
        <p:nvPicPr>
          <p:cNvPr id="12290" name="Picture 2" descr="C:\Users\dell\Desktop\unnamed.jpg"/>
          <p:cNvPicPr>
            <a:picLocks noChangeAspect="1" noChangeArrowheads="1"/>
          </p:cNvPicPr>
          <p:nvPr/>
        </p:nvPicPr>
        <p:blipFill>
          <a:blip r:embed="rId2"/>
          <a:srcRect/>
          <a:stretch>
            <a:fillRect/>
          </a:stretch>
        </p:blipFill>
        <p:spPr bwMode="auto">
          <a:xfrm>
            <a:off x="3786182" y="3929066"/>
            <a:ext cx="4675198" cy="26034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857232"/>
            <a:ext cx="7000924" cy="2677656"/>
          </a:xfrm>
          <a:prstGeom prst="rect">
            <a:avLst/>
          </a:prstGeom>
        </p:spPr>
        <p:txBody>
          <a:bodyPr wrap="square">
            <a:spAutoFit/>
          </a:bodyPr>
          <a:lstStyle/>
          <a:p>
            <a:r>
              <a:rPr lang="en-US" sz="2800" b="1" dirty="0" smtClean="0">
                <a:solidFill>
                  <a:srgbClr val="0070C0"/>
                </a:solidFill>
                <a:latin typeface="Baskerville Old Face" pitchFamily="18" charset="0"/>
              </a:rPr>
              <a:t>He says “I have learned too” which is suggesting that he has also changed with the change of the people around him. he also mentions “with all their conforming smiles like a fixed portrait” suggesting that they all have the same smile all the time not showing any true emotion.</a:t>
            </a:r>
            <a:endParaRPr lang="en-US" sz="2800" dirty="0">
              <a:solidFill>
                <a:srgbClr val="0070C0"/>
              </a:solidFill>
              <a:latin typeface="Baskerville Old Face" pitchFamily="18" charset="0"/>
            </a:endParaRPr>
          </a:p>
        </p:txBody>
      </p:sp>
      <p:pic>
        <p:nvPicPr>
          <p:cNvPr id="14338" name="Picture 2" descr="C:\Users\dell\Desktop\WEB_Emotions_Ozar_cutline_2.jpg"/>
          <p:cNvPicPr>
            <a:picLocks noChangeAspect="1" noChangeArrowheads="1"/>
          </p:cNvPicPr>
          <p:nvPr/>
        </p:nvPicPr>
        <p:blipFill>
          <a:blip r:embed="rId2"/>
          <a:srcRect/>
          <a:stretch>
            <a:fillRect/>
          </a:stretch>
        </p:blipFill>
        <p:spPr bwMode="auto">
          <a:xfrm>
            <a:off x="2857488" y="3500438"/>
            <a:ext cx="4510102" cy="29146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2060"/>
                </a:solidFill>
                <a:latin typeface="Baskerville Old Face" pitchFamily="18" charset="0"/>
              </a:rPr>
              <a:t>And </a:t>
            </a:r>
            <a:r>
              <a:rPr lang="en-US" dirty="0">
                <a:solidFill>
                  <a:srgbClr val="002060"/>
                </a:solidFill>
                <a:latin typeface="Baskerville Old Face" pitchFamily="18" charset="0"/>
              </a:rPr>
              <a:t>I have learned too</a:t>
            </a:r>
            <a:br>
              <a:rPr lang="en-US" dirty="0">
                <a:solidFill>
                  <a:srgbClr val="002060"/>
                </a:solidFill>
                <a:latin typeface="Baskerville Old Face" pitchFamily="18" charset="0"/>
              </a:rPr>
            </a:br>
            <a:r>
              <a:rPr lang="en-US" dirty="0">
                <a:solidFill>
                  <a:srgbClr val="002060"/>
                </a:solidFill>
                <a:latin typeface="Baskerville Old Face" pitchFamily="18" charset="0"/>
              </a:rPr>
              <a:t>to laugh with only my teeth</a:t>
            </a:r>
            <a:br>
              <a:rPr lang="en-US" dirty="0">
                <a:solidFill>
                  <a:srgbClr val="002060"/>
                </a:solidFill>
                <a:latin typeface="Baskerville Old Face" pitchFamily="18" charset="0"/>
              </a:rPr>
            </a:br>
            <a:r>
              <a:rPr lang="en-US" dirty="0">
                <a:solidFill>
                  <a:srgbClr val="002060"/>
                </a:solidFill>
                <a:latin typeface="Baskerville Old Face" pitchFamily="18" charset="0"/>
              </a:rPr>
              <a:t>and shake hands without my heart.</a:t>
            </a:r>
            <a:br>
              <a:rPr lang="en-US" dirty="0">
                <a:solidFill>
                  <a:srgbClr val="002060"/>
                </a:solidFill>
                <a:latin typeface="Baskerville Old Face" pitchFamily="18" charset="0"/>
              </a:rPr>
            </a:br>
            <a:r>
              <a:rPr lang="en-US" dirty="0">
                <a:solidFill>
                  <a:srgbClr val="002060"/>
                </a:solidFill>
                <a:latin typeface="Baskerville Old Face" pitchFamily="18" charset="0"/>
              </a:rPr>
              <a:t>I have also learned to </a:t>
            </a:r>
            <a:r>
              <a:rPr lang="en-US" dirty="0" err="1">
                <a:solidFill>
                  <a:srgbClr val="002060"/>
                </a:solidFill>
                <a:latin typeface="Baskerville Old Face" pitchFamily="18" charset="0"/>
              </a:rPr>
              <a:t>say,’Goodbye</a:t>
            </a:r>
            <a:r>
              <a:rPr lang="en-US" dirty="0">
                <a:solidFill>
                  <a:srgbClr val="002060"/>
                </a:solidFill>
                <a:latin typeface="Baskerville Old Face" pitchFamily="18" charset="0"/>
              </a:rPr>
              <a:t>’,</a:t>
            </a:r>
            <a:br>
              <a:rPr lang="en-US" dirty="0">
                <a:solidFill>
                  <a:srgbClr val="002060"/>
                </a:solidFill>
                <a:latin typeface="Baskerville Old Face" pitchFamily="18" charset="0"/>
              </a:rPr>
            </a:br>
            <a:r>
              <a:rPr lang="en-US" dirty="0">
                <a:solidFill>
                  <a:srgbClr val="002060"/>
                </a:solidFill>
                <a:latin typeface="Baskerville Old Face" pitchFamily="18" charset="0"/>
              </a:rPr>
              <a:t>when I mean ‘Good-riddance’:</a:t>
            </a:r>
            <a:br>
              <a:rPr lang="en-US" dirty="0">
                <a:solidFill>
                  <a:srgbClr val="002060"/>
                </a:solidFill>
                <a:latin typeface="Baskerville Old Face" pitchFamily="18" charset="0"/>
              </a:rPr>
            </a:br>
            <a:r>
              <a:rPr lang="en-US" dirty="0">
                <a:solidFill>
                  <a:srgbClr val="002060"/>
                </a:solidFill>
                <a:latin typeface="Baskerville Old Face" pitchFamily="18" charset="0"/>
              </a:rPr>
              <a:t>to say ‘Glad to meet you’,</a:t>
            </a:r>
            <a:br>
              <a:rPr lang="en-US" dirty="0">
                <a:solidFill>
                  <a:srgbClr val="002060"/>
                </a:solidFill>
                <a:latin typeface="Baskerville Old Face" pitchFamily="18" charset="0"/>
              </a:rPr>
            </a:br>
            <a:r>
              <a:rPr lang="en-US" dirty="0">
                <a:solidFill>
                  <a:srgbClr val="002060"/>
                </a:solidFill>
                <a:latin typeface="Baskerville Old Face" pitchFamily="18" charset="0"/>
              </a:rPr>
              <a:t>without being glad; and to say ‘It’s been</a:t>
            </a:r>
            <a:br>
              <a:rPr lang="en-US" dirty="0">
                <a:solidFill>
                  <a:srgbClr val="002060"/>
                </a:solidFill>
                <a:latin typeface="Baskerville Old Face" pitchFamily="18" charset="0"/>
              </a:rPr>
            </a:br>
            <a:r>
              <a:rPr lang="en-US" dirty="0">
                <a:solidFill>
                  <a:srgbClr val="002060"/>
                </a:solidFill>
                <a:latin typeface="Baskerville Old Face" pitchFamily="18" charset="0"/>
              </a:rPr>
              <a:t>nice talking to you’, after being bored.</a:t>
            </a:r>
          </a:p>
          <a:p>
            <a:endParaRPr lang="en-US" dirty="0">
              <a:solidFill>
                <a:srgbClr val="002060"/>
              </a:solidFill>
              <a:latin typeface="Baskerville Old Face"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Fifth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pic>
        <p:nvPicPr>
          <p:cNvPr id="4" name="Picture 2" descr="C:\Users\dell\Desktop\b559eec9e6a12378aae0da59cd9edf02.jpg"/>
          <p:cNvPicPr>
            <a:picLocks noChangeAspect="1" noChangeArrowheads="1"/>
          </p:cNvPicPr>
          <p:nvPr/>
        </p:nvPicPr>
        <p:blipFill>
          <a:blip r:embed="rId2"/>
          <a:srcRect/>
          <a:stretch>
            <a:fillRect/>
          </a:stretch>
        </p:blipFill>
        <p:spPr bwMode="auto">
          <a:xfrm>
            <a:off x="6072198" y="1357298"/>
            <a:ext cx="2357454" cy="265788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solidFill>
                  <a:srgbClr val="0070C0"/>
                </a:solidFill>
                <a:latin typeface="Baskerville Old Face" pitchFamily="18" charset="0"/>
              </a:rPr>
              <a:t>In the fifth stanza he says that he has also been influenced by the people around him and he has learned to keep his true personality a secret and show the world a fake personality, “to laugh with only me teeth” this part is connected with the part in the first stanza “they only laugh with their teeth” from this you can see a comparison of what people do and what he does now. This also shows that he has changed to blend in with the environment. </a:t>
            </a:r>
            <a:endParaRPr lang="en-US" dirty="0">
              <a:solidFill>
                <a:srgbClr val="0070C0"/>
              </a:solidFill>
              <a:latin typeface="Baskerville Old Face" pitchFamily="18" charset="0"/>
            </a:endParaRPr>
          </a:p>
        </p:txBody>
      </p:sp>
      <p:sp>
        <p:nvSpPr>
          <p:cNvPr id="2" name="Title 1"/>
          <p:cNvSpPr>
            <a:spLocks noGrp="1"/>
          </p:cNvSpPr>
          <p:nvPr>
            <p:ph type="title"/>
          </p:nvPr>
        </p:nvSpPr>
        <p:spPr/>
        <p:txBody>
          <a:bodyPr/>
          <a:lstStyle/>
          <a:p>
            <a:r>
              <a:rPr lang="en-IN" dirty="0" smtClean="0">
                <a:solidFill>
                  <a:srgbClr val="FF0000"/>
                </a:solidFill>
                <a:latin typeface="Baskerville Old Face" pitchFamily="18" charset="0"/>
              </a:rPr>
              <a:t>Fifth Stanza Explanation</a:t>
            </a:r>
            <a:endParaRPr lang="en-US" dirty="0">
              <a:solidFill>
                <a:srgbClr val="FF0000"/>
              </a:solidFill>
              <a:latin typeface="Baskerville Old Fac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166843"/>
            <a:ext cx="6929486" cy="4154984"/>
          </a:xfrm>
          <a:prstGeom prst="rect">
            <a:avLst/>
          </a:prstGeom>
        </p:spPr>
        <p:txBody>
          <a:bodyPr wrap="square">
            <a:spAutoFit/>
          </a:bodyPr>
          <a:lstStyle/>
          <a:p>
            <a:r>
              <a:rPr lang="en-US" sz="2400" b="1" dirty="0" smtClean="0">
                <a:solidFill>
                  <a:srgbClr val="0070C0"/>
                </a:solidFill>
                <a:latin typeface="Baskerville Old Face" pitchFamily="18" charset="0"/>
              </a:rPr>
              <a:t>Here in the part where he says “I have also learned to say `Goodbye’ when I mean `Good-riddance’ that is pointing out to the fact that they will, without thinking and without meaning it they will say “Goodbye”. He mentions forward “that Glad to meet you” meaning that he is happy to see you and is happy with your presence “without being glad” meaning that the did not wanted to talk to you and they disliked your presence and if they could they would of avoided you and “it’s been nice talking to you, after being bored” saying that they say things that they do not mean</a:t>
            </a:r>
            <a:endParaRPr lang="en-US" sz="2400" dirty="0">
              <a:solidFill>
                <a:srgbClr val="0070C0"/>
              </a:solidFill>
              <a:latin typeface="Baskerville Old Fac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0070C0"/>
                </a:solidFill>
                <a:latin typeface="Baskerville Old Face" pitchFamily="18" charset="0"/>
              </a:rPr>
              <a:t>The poet of the poem “Once upon a time” is Gabriel Okara who is a Nigerian. He was born on 24th </a:t>
            </a:r>
            <a:r>
              <a:rPr lang="en-US" b="1" dirty="0" smtClean="0">
                <a:solidFill>
                  <a:srgbClr val="0070C0"/>
                </a:solidFill>
                <a:latin typeface="Baskerville Old Face" pitchFamily="18" charset="0"/>
              </a:rPr>
              <a:t> </a:t>
            </a:r>
            <a:r>
              <a:rPr lang="en-US" b="1" dirty="0">
                <a:solidFill>
                  <a:srgbClr val="0070C0"/>
                </a:solidFill>
                <a:latin typeface="Baskerville Old Face" pitchFamily="18" charset="0"/>
              </a:rPr>
              <a:t>of April in the year 1921.In that year Nigeria got independence from Britain so at that time they were still influenced by the British culture</a:t>
            </a:r>
            <a:endParaRPr lang="en-US" dirty="0">
              <a:solidFill>
                <a:srgbClr val="0070C0"/>
              </a:solidFill>
              <a:latin typeface="Baskerville Old Face" pitchFamily="18" charset="0"/>
            </a:endParaRPr>
          </a:p>
        </p:txBody>
      </p:sp>
      <p:sp>
        <p:nvSpPr>
          <p:cNvPr id="2" name="Title 1"/>
          <p:cNvSpPr>
            <a:spLocks noGrp="1"/>
          </p:cNvSpPr>
          <p:nvPr>
            <p:ph type="title"/>
          </p:nvPr>
        </p:nvSpPr>
        <p:spPr/>
        <p:txBody>
          <a:bodyPr>
            <a:noAutofit/>
          </a:bodyPr>
          <a:lstStyle/>
          <a:p>
            <a:r>
              <a:rPr lang="en-US" sz="2000" b="1" dirty="0" smtClean="0">
                <a:solidFill>
                  <a:srgbClr val="FF0000"/>
                </a:solidFill>
              </a:rPr>
              <a:t>   </a:t>
            </a:r>
            <a:r>
              <a:rPr lang="en-US" sz="2000" dirty="0">
                <a:solidFill>
                  <a:srgbClr val="FF0000"/>
                </a:solidFill>
              </a:rPr>
              <a:t/>
            </a:r>
            <a:br>
              <a:rPr lang="en-US" sz="2000" dirty="0">
                <a:solidFill>
                  <a:srgbClr val="FF0000"/>
                </a:solidFill>
              </a:rPr>
            </a:br>
            <a:r>
              <a:rPr lang="en-US" sz="3600" b="1" dirty="0">
                <a:solidFill>
                  <a:srgbClr val="FF0000"/>
                </a:solidFill>
                <a:latin typeface="Baskerville Old Face" pitchFamily="18" charset="0"/>
              </a:rPr>
              <a:t>        </a:t>
            </a:r>
            <a:r>
              <a:rPr lang="en-US" sz="3600" b="1" dirty="0" smtClean="0">
                <a:solidFill>
                  <a:srgbClr val="FF0000"/>
                </a:solidFill>
                <a:latin typeface="Baskerville Old Face" pitchFamily="18" charset="0"/>
              </a:rPr>
              <a:t>  Gabriel Okara   About The Poet</a:t>
            </a:r>
            <a:r>
              <a:rPr lang="en-US" sz="3600" dirty="0">
                <a:latin typeface="Baskerville Old Face" pitchFamily="18" charset="0"/>
              </a:rPr>
              <a:t/>
            </a:r>
            <a:br>
              <a:rPr lang="en-US" sz="3600" dirty="0">
                <a:latin typeface="Baskerville Old Face" pitchFamily="18" charset="0"/>
              </a:rPr>
            </a:br>
            <a:endParaRPr lang="en-US" sz="2000" dirty="0">
              <a:latin typeface="Baskerville Old Face" pitchFamily="18" charset="0"/>
            </a:endParaRPr>
          </a:p>
        </p:txBody>
      </p:sp>
      <p:pic>
        <p:nvPicPr>
          <p:cNvPr id="4" name="Picture 3"/>
          <p:cNvPicPr/>
          <p:nvPr/>
        </p:nvPicPr>
        <p:blipFill>
          <a:blip r:embed="rId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572132" y="3571876"/>
            <a:ext cx="2028148" cy="222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latin typeface="Baskerville Old Face" pitchFamily="18" charset="0"/>
              </a:rPr>
              <a:t>But </a:t>
            </a:r>
            <a:r>
              <a:rPr lang="en-US" dirty="0">
                <a:solidFill>
                  <a:srgbClr val="002060"/>
                </a:solidFill>
                <a:latin typeface="Baskerville Old Face" pitchFamily="18" charset="0"/>
              </a:rPr>
              <a:t>believe me, son.</a:t>
            </a:r>
            <a:br>
              <a:rPr lang="en-US" dirty="0">
                <a:solidFill>
                  <a:srgbClr val="002060"/>
                </a:solidFill>
                <a:latin typeface="Baskerville Old Face" pitchFamily="18" charset="0"/>
              </a:rPr>
            </a:br>
            <a:r>
              <a:rPr lang="en-US" dirty="0">
                <a:solidFill>
                  <a:srgbClr val="002060"/>
                </a:solidFill>
                <a:latin typeface="Baskerville Old Face" pitchFamily="18" charset="0"/>
              </a:rPr>
              <a:t>I want to be what I used to be</a:t>
            </a:r>
            <a:br>
              <a:rPr lang="en-US" dirty="0">
                <a:solidFill>
                  <a:srgbClr val="002060"/>
                </a:solidFill>
                <a:latin typeface="Baskerville Old Face" pitchFamily="18" charset="0"/>
              </a:rPr>
            </a:br>
            <a:r>
              <a:rPr lang="en-US" dirty="0">
                <a:solidFill>
                  <a:srgbClr val="002060"/>
                </a:solidFill>
                <a:latin typeface="Baskerville Old Face" pitchFamily="18" charset="0"/>
              </a:rPr>
              <a:t>when I was like you. I want</a:t>
            </a:r>
            <a:br>
              <a:rPr lang="en-US" dirty="0">
                <a:solidFill>
                  <a:srgbClr val="002060"/>
                </a:solidFill>
                <a:latin typeface="Baskerville Old Face" pitchFamily="18" charset="0"/>
              </a:rPr>
            </a:br>
            <a:r>
              <a:rPr lang="en-US" dirty="0">
                <a:solidFill>
                  <a:srgbClr val="002060"/>
                </a:solidFill>
                <a:latin typeface="Baskerville Old Face" pitchFamily="18" charset="0"/>
              </a:rPr>
              <a:t>to unlearn all these muting things.</a:t>
            </a:r>
            <a:br>
              <a:rPr lang="en-US" dirty="0">
                <a:solidFill>
                  <a:srgbClr val="002060"/>
                </a:solidFill>
                <a:latin typeface="Baskerville Old Face" pitchFamily="18" charset="0"/>
              </a:rPr>
            </a:br>
            <a:r>
              <a:rPr lang="en-US" dirty="0">
                <a:solidFill>
                  <a:srgbClr val="002060"/>
                </a:solidFill>
                <a:latin typeface="Baskerville Old Face" pitchFamily="18" charset="0"/>
              </a:rPr>
              <a:t>Most of all, I want to relearn</a:t>
            </a:r>
            <a:br>
              <a:rPr lang="en-US" dirty="0">
                <a:solidFill>
                  <a:srgbClr val="002060"/>
                </a:solidFill>
                <a:latin typeface="Baskerville Old Face" pitchFamily="18" charset="0"/>
              </a:rPr>
            </a:br>
            <a:r>
              <a:rPr lang="en-US" dirty="0">
                <a:solidFill>
                  <a:srgbClr val="002060"/>
                </a:solidFill>
                <a:latin typeface="Baskerville Old Face" pitchFamily="18" charset="0"/>
              </a:rPr>
              <a:t>how to laugh, for my laugh in the mirror</a:t>
            </a:r>
            <a:br>
              <a:rPr lang="en-US" dirty="0">
                <a:solidFill>
                  <a:srgbClr val="002060"/>
                </a:solidFill>
                <a:latin typeface="Baskerville Old Face" pitchFamily="18" charset="0"/>
              </a:rPr>
            </a:br>
            <a:r>
              <a:rPr lang="en-US" dirty="0">
                <a:solidFill>
                  <a:srgbClr val="002060"/>
                </a:solidFill>
                <a:latin typeface="Baskerville Old Face" pitchFamily="18" charset="0"/>
              </a:rPr>
              <a:t>shows only my teeth like a snake’s bare fangs!</a:t>
            </a:r>
          </a:p>
          <a:p>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Sixth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ell\Desktop\81183889-vector-illustration-of-a-snake-looking-at-itself-in-the-mirror.jpg"/>
          <p:cNvPicPr>
            <a:picLocks noChangeAspect="1" noChangeArrowheads="1"/>
          </p:cNvPicPr>
          <p:nvPr/>
        </p:nvPicPr>
        <p:blipFill>
          <a:blip r:embed="rId2"/>
          <a:srcRect/>
          <a:stretch>
            <a:fillRect/>
          </a:stretch>
        </p:blipFill>
        <p:spPr bwMode="auto">
          <a:xfrm>
            <a:off x="428596" y="357166"/>
            <a:ext cx="4071966" cy="4071966"/>
          </a:xfrm>
          <a:prstGeom prst="rect">
            <a:avLst/>
          </a:prstGeom>
          <a:noFill/>
        </p:spPr>
      </p:pic>
      <p:pic>
        <p:nvPicPr>
          <p:cNvPr id="17411" name="Picture 3" descr="C:\Users\dell\Desktop\download.jpg"/>
          <p:cNvPicPr>
            <a:picLocks noChangeAspect="1" noChangeArrowheads="1"/>
          </p:cNvPicPr>
          <p:nvPr/>
        </p:nvPicPr>
        <p:blipFill>
          <a:blip r:embed="rId3"/>
          <a:srcRect/>
          <a:stretch>
            <a:fillRect/>
          </a:stretch>
        </p:blipFill>
        <p:spPr bwMode="auto">
          <a:xfrm>
            <a:off x="5214942" y="2143116"/>
            <a:ext cx="3629722" cy="400052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solidFill>
                  <a:srgbClr val="0070C0"/>
                </a:solidFill>
                <a:latin typeface="Baskerville Old Face" pitchFamily="18" charset="0"/>
              </a:rPr>
              <a:t>In the sixth stanza he concludes it all saying that he does not like what he has become and he wants to be like he used to be when he was like a child so small and innocent. He points out that he really wants to learn how to laugh with emotions like you really mean it and he compares his laugh like that of a snake’s fangs that shows only the teeth snakes are those menacing creatures that are full of venom and can never be trusted and to compare his laugh with a snake gives the image that the man really does not like his fake personality. This stanza sums it well by giving the image to the reader that he is not happy and satisfied with himself.</a:t>
            </a:r>
            <a:endParaRPr lang="en-US" dirty="0">
              <a:solidFill>
                <a:srgbClr val="0070C0"/>
              </a:solidFill>
              <a:latin typeface="Baskerville Old Face" pitchFamily="18" charset="0"/>
            </a:endParaRPr>
          </a:p>
          <a:p>
            <a:endParaRPr lang="en-US" dirty="0"/>
          </a:p>
        </p:txBody>
      </p:sp>
      <p:sp>
        <p:nvSpPr>
          <p:cNvPr id="2" name="Title 1"/>
          <p:cNvSpPr>
            <a:spLocks noGrp="1"/>
          </p:cNvSpPr>
          <p:nvPr>
            <p:ph type="title"/>
          </p:nvPr>
        </p:nvSpPr>
        <p:spPr/>
        <p:txBody>
          <a:bodyPr/>
          <a:lstStyle/>
          <a:p>
            <a:r>
              <a:rPr lang="en-IN" dirty="0" smtClean="0">
                <a:solidFill>
                  <a:srgbClr val="FF0000"/>
                </a:solidFill>
                <a:latin typeface="Baskerville Old Face" pitchFamily="18" charset="0"/>
              </a:rPr>
              <a:t>             Final words</a:t>
            </a:r>
            <a:endParaRPr lang="en-US" dirty="0">
              <a:solidFill>
                <a:srgbClr val="FF0000"/>
              </a:solidFill>
              <a:latin typeface="Baskerville Old Fac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2060"/>
                </a:solidFill>
                <a:latin typeface="Baskerville Old Face" pitchFamily="18" charset="0"/>
              </a:rPr>
              <a:t>So </a:t>
            </a:r>
            <a:r>
              <a:rPr lang="en-US" b="1" dirty="0">
                <a:solidFill>
                  <a:srgbClr val="002060"/>
                </a:solidFill>
                <a:latin typeface="Baskerville Old Face" pitchFamily="18" charset="0"/>
              </a:rPr>
              <a:t>show me, son,</a:t>
            </a:r>
            <a:br>
              <a:rPr lang="en-US" b="1" dirty="0">
                <a:solidFill>
                  <a:srgbClr val="002060"/>
                </a:solidFill>
                <a:latin typeface="Baskerville Old Face" pitchFamily="18" charset="0"/>
              </a:rPr>
            </a:br>
            <a:r>
              <a:rPr lang="en-US" b="1" dirty="0">
                <a:solidFill>
                  <a:srgbClr val="002060"/>
                </a:solidFill>
                <a:latin typeface="Baskerville Old Face" pitchFamily="18" charset="0"/>
              </a:rPr>
              <a:t>how to laugh; show me how</a:t>
            </a:r>
            <a:br>
              <a:rPr lang="en-US" b="1" dirty="0">
                <a:solidFill>
                  <a:srgbClr val="002060"/>
                </a:solidFill>
                <a:latin typeface="Baskerville Old Face" pitchFamily="18" charset="0"/>
              </a:rPr>
            </a:br>
            <a:r>
              <a:rPr lang="en-US" b="1" dirty="0">
                <a:solidFill>
                  <a:srgbClr val="002060"/>
                </a:solidFill>
                <a:latin typeface="Baskerville Old Face" pitchFamily="18" charset="0"/>
              </a:rPr>
              <a:t>I used to laugh and smile</a:t>
            </a:r>
            <a:br>
              <a:rPr lang="en-US" b="1" dirty="0">
                <a:solidFill>
                  <a:srgbClr val="002060"/>
                </a:solidFill>
                <a:latin typeface="Baskerville Old Face" pitchFamily="18" charset="0"/>
              </a:rPr>
            </a:br>
            <a:r>
              <a:rPr lang="en-US" b="1" dirty="0">
                <a:solidFill>
                  <a:srgbClr val="002060"/>
                </a:solidFill>
                <a:latin typeface="Baskerville Old Face" pitchFamily="18" charset="0"/>
              </a:rPr>
              <a:t>once upon a time when I was like you.</a:t>
            </a:r>
          </a:p>
          <a:p>
            <a:endParaRPr lang="en-US" b="1" dirty="0">
              <a:latin typeface="Baskerville Old Face"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Last stanza</a:t>
            </a:r>
            <a:r>
              <a:rPr lang="en-US" dirty="0" smtClean="0"/>
              <a:t/>
            </a:r>
            <a:br>
              <a:rPr lang="en-US" dirty="0" smtClean="0"/>
            </a:br>
            <a:endParaRPr lang="en-US" dirty="0"/>
          </a:p>
        </p:txBody>
      </p:sp>
      <p:pic>
        <p:nvPicPr>
          <p:cNvPr id="18434" name="Picture 2" descr="C:\Users\dell\Desktop\download (1).jpg"/>
          <p:cNvPicPr>
            <a:picLocks noChangeAspect="1" noChangeArrowheads="1"/>
          </p:cNvPicPr>
          <p:nvPr/>
        </p:nvPicPr>
        <p:blipFill>
          <a:blip r:embed="rId2"/>
          <a:srcRect/>
          <a:stretch>
            <a:fillRect/>
          </a:stretch>
        </p:blipFill>
        <p:spPr bwMode="auto">
          <a:xfrm>
            <a:off x="3071802" y="3287424"/>
            <a:ext cx="4077430" cy="271334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70C0"/>
                </a:solidFill>
                <a:latin typeface="Baskerville Old Face" pitchFamily="18" charset="0"/>
              </a:rPr>
              <a:t>In the </a:t>
            </a:r>
            <a:r>
              <a:rPr lang="en-US" b="1" dirty="0">
                <a:solidFill>
                  <a:srgbClr val="0070C0"/>
                </a:solidFill>
                <a:latin typeface="Baskerville Old Face" pitchFamily="18" charset="0"/>
              </a:rPr>
              <a:t>last stanza </a:t>
            </a:r>
            <a:r>
              <a:rPr lang="en-US" b="1" dirty="0" smtClean="0">
                <a:solidFill>
                  <a:srgbClr val="0070C0"/>
                </a:solidFill>
                <a:latin typeface="Baskerville Old Face" pitchFamily="18" charset="0"/>
              </a:rPr>
              <a:t> father </a:t>
            </a:r>
            <a:r>
              <a:rPr lang="en-US" b="1" dirty="0">
                <a:solidFill>
                  <a:srgbClr val="0070C0"/>
                </a:solidFill>
                <a:latin typeface="Baskerville Old Face" pitchFamily="18" charset="0"/>
              </a:rPr>
              <a:t>asking and pleading to his son to show him how to laugh and smile like he did when he was a child. The last line sums up the entire poem really well making sure that all strings are tied.</a:t>
            </a:r>
            <a:endParaRPr lang="en-US" dirty="0">
              <a:solidFill>
                <a:srgbClr val="0070C0"/>
              </a:solidFill>
              <a:latin typeface="Baskerville Old Face" pitchFamily="18" charset="0"/>
            </a:endParaRPr>
          </a:p>
          <a:p>
            <a:endParaRPr lang="en-US" dirty="0"/>
          </a:p>
        </p:txBody>
      </p:sp>
      <p:sp>
        <p:nvSpPr>
          <p:cNvPr id="2" name="Title 1"/>
          <p:cNvSpPr>
            <a:spLocks noGrp="1"/>
          </p:cNvSpPr>
          <p:nvPr>
            <p:ph type="title"/>
          </p:nvPr>
        </p:nvSpPr>
        <p:spPr/>
        <p:txBody>
          <a:bodyPr/>
          <a:lstStyle/>
          <a:p>
            <a:r>
              <a:rPr lang="en-IN" b="1" dirty="0" smtClean="0">
                <a:solidFill>
                  <a:srgbClr val="FF0000"/>
                </a:solidFill>
                <a:latin typeface="Baskerville Old Face" pitchFamily="18" charset="0"/>
              </a:rPr>
              <a:t>Conclusion</a:t>
            </a:r>
            <a:endParaRPr lang="en-US" b="1" dirty="0">
              <a:solidFill>
                <a:srgbClr val="FF0000"/>
              </a:solidFill>
              <a:latin typeface="Baskerville Old Face" pitchFamily="18" charset="0"/>
            </a:endParaRPr>
          </a:p>
        </p:txBody>
      </p:sp>
      <p:pic>
        <p:nvPicPr>
          <p:cNvPr id="19458" name="Picture 2" descr="C:\Users\dell\Desktop\father-and-son.jpg"/>
          <p:cNvPicPr>
            <a:picLocks noChangeAspect="1" noChangeArrowheads="1"/>
          </p:cNvPicPr>
          <p:nvPr/>
        </p:nvPicPr>
        <p:blipFill>
          <a:blip r:embed="rId2"/>
          <a:srcRect/>
          <a:stretch>
            <a:fillRect/>
          </a:stretch>
        </p:blipFill>
        <p:spPr bwMode="auto">
          <a:xfrm>
            <a:off x="1142976" y="3357562"/>
            <a:ext cx="7215238" cy="27146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Desktop\185002046-56b0974c3df78cf772cfe3c5.jpg"/>
          <p:cNvPicPr>
            <a:picLocks noChangeAspect="1" noChangeArrowheads="1"/>
          </p:cNvPicPr>
          <p:nvPr/>
        </p:nvPicPr>
        <p:blipFill>
          <a:blip r:embed="rId2"/>
          <a:srcRect/>
          <a:stretch>
            <a:fillRect/>
          </a:stretch>
        </p:blipFill>
        <p:spPr bwMode="auto">
          <a:xfrm>
            <a:off x="1142976" y="1142984"/>
            <a:ext cx="7478459" cy="420795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r>
              <a:rPr lang="en-US" b="1" dirty="0" smtClean="0">
                <a:solidFill>
                  <a:schemeClr val="accent3">
                    <a:lumMod val="40000"/>
                    <a:lumOff val="60000"/>
                  </a:schemeClr>
                </a:solidFill>
                <a:latin typeface="Baskerville Old Face" pitchFamily="18" charset="0"/>
              </a:rPr>
              <a:t>The background of the poem is that he is remembering the way people used to behave and interact with each other and he is comparing it with how people interact with others now. How the people used to do things with their hearts and with pleasure and happiness. It describes what happens when a traditional African culture and civilization meets with the western culture. </a:t>
            </a:r>
            <a:endParaRPr lang="en-US" dirty="0" smtClean="0">
              <a:solidFill>
                <a:schemeClr val="accent3">
                  <a:lumMod val="40000"/>
                  <a:lumOff val="60000"/>
                </a:schemeClr>
              </a:solidFill>
              <a:latin typeface="Baskerville Old Face" pitchFamily="18" charset="0"/>
            </a:endParaRPr>
          </a:p>
          <a:p>
            <a:endParaRPr lang="en-US" dirty="0"/>
          </a:p>
        </p:txBody>
      </p:sp>
      <p:sp>
        <p:nvSpPr>
          <p:cNvPr id="4" name="Title 3"/>
          <p:cNvSpPr>
            <a:spLocks noGrp="1"/>
          </p:cNvSpPr>
          <p:nvPr>
            <p:ph type="title"/>
          </p:nvPr>
        </p:nvSpPr>
        <p:spPr/>
        <p:txBody>
          <a:bodyPr/>
          <a:lstStyle/>
          <a:p>
            <a:r>
              <a:rPr lang="en-IN" dirty="0" smtClean="0">
                <a:solidFill>
                  <a:srgbClr val="FF0000"/>
                </a:solidFill>
                <a:latin typeface="Baskerville Old Face" pitchFamily="18" charset="0"/>
              </a:rPr>
              <a:t>     </a:t>
            </a:r>
            <a:r>
              <a:rPr lang="en-IN" sz="4800" dirty="0" smtClean="0">
                <a:solidFill>
                  <a:srgbClr val="FF0000"/>
                </a:solidFill>
                <a:latin typeface="Baskerville Old Face" pitchFamily="18" charset="0"/>
              </a:rPr>
              <a:t>Back </a:t>
            </a:r>
            <a:r>
              <a:rPr lang="en-IN" sz="4800" dirty="0" smtClean="0">
                <a:solidFill>
                  <a:srgbClr val="FF0000"/>
                </a:solidFill>
                <a:latin typeface="Baskerville Old Face" pitchFamily="18" charset="0"/>
              </a:rPr>
              <a:t>Ground of the poem</a:t>
            </a:r>
            <a:endParaRPr lang="en-US" sz="4800" dirty="0"/>
          </a:p>
        </p:txBody>
      </p:sp>
      <p:pic>
        <p:nvPicPr>
          <p:cNvPr id="2050" name="Picture 2" descr="C:\Users\dell\Desktop\download.jpg"/>
          <p:cNvPicPr>
            <a:picLocks noGrp="1" noChangeAspect="1" noChangeArrowheads="1"/>
          </p:cNvPicPr>
          <p:nvPr>
            <p:ph sz="half" idx="2"/>
          </p:nvPr>
        </p:nvPicPr>
        <p:blipFill>
          <a:blip r:embed="rId2"/>
          <a:srcRect/>
          <a:stretch>
            <a:fillRect/>
          </a:stretch>
        </p:blipFill>
        <p:spPr bwMode="auto">
          <a:xfrm>
            <a:off x="5000628" y="2214554"/>
            <a:ext cx="3429024" cy="32861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b="1" dirty="0" smtClean="0">
                <a:solidFill>
                  <a:schemeClr val="accent3">
                    <a:lumMod val="40000"/>
                    <a:lumOff val="60000"/>
                  </a:schemeClr>
                </a:solidFill>
                <a:latin typeface="Baskerville Old Face" pitchFamily="18" charset="0"/>
              </a:rPr>
              <a:t>The poem is a conversation between a father and his son where the son does things with emotion and the father wants to forget his fake personality and re-learn and create real personalities from his son. And he is asking the son to show him how to express true love and show real personality to others.</a:t>
            </a:r>
          </a:p>
          <a:p>
            <a:endParaRPr lang="en-US" dirty="0"/>
          </a:p>
        </p:txBody>
      </p:sp>
      <p:sp>
        <p:nvSpPr>
          <p:cNvPr id="4" name="Title 3"/>
          <p:cNvSpPr>
            <a:spLocks noGrp="1"/>
          </p:cNvSpPr>
          <p:nvPr>
            <p:ph type="title"/>
          </p:nvPr>
        </p:nvSpPr>
        <p:spPr/>
        <p:txBody>
          <a:bodyPr>
            <a:normAutofit/>
          </a:bodyPr>
          <a:lstStyle/>
          <a:p>
            <a:r>
              <a:rPr lang="en-IN" sz="5400" dirty="0" smtClean="0">
                <a:solidFill>
                  <a:srgbClr val="FF0000"/>
                </a:solidFill>
                <a:latin typeface="Baskerville Old Face" pitchFamily="18" charset="0"/>
              </a:rPr>
              <a:t>Introduction </a:t>
            </a:r>
            <a:endParaRPr lang="en-US" sz="5400" dirty="0"/>
          </a:p>
        </p:txBody>
      </p:sp>
      <p:pic>
        <p:nvPicPr>
          <p:cNvPr id="4098" name="Picture 2" descr="C:\Users\dell\Desktop\3.jpg"/>
          <p:cNvPicPr>
            <a:picLocks noGrp="1" noChangeAspect="1" noChangeArrowheads="1"/>
          </p:cNvPicPr>
          <p:nvPr>
            <p:ph sz="half" idx="2"/>
          </p:nvPr>
        </p:nvPicPr>
        <p:blipFill>
          <a:blip r:embed="rId2"/>
          <a:srcRect/>
          <a:stretch>
            <a:fillRect/>
          </a:stretch>
        </p:blipFill>
        <p:spPr bwMode="auto">
          <a:xfrm>
            <a:off x="4648200" y="1571612"/>
            <a:ext cx="4038600" cy="37147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002060"/>
                </a:solidFill>
                <a:latin typeface="Baskerville Old Face" pitchFamily="18" charset="0"/>
              </a:rPr>
              <a:t>Once upon a time, son,</a:t>
            </a:r>
            <a:br>
              <a:rPr lang="en-US" b="1" dirty="0">
                <a:solidFill>
                  <a:srgbClr val="002060"/>
                </a:solidFill>
                <a:latin typeface="Baskerville Old Face" pitchFamily="18" charset="0"/>
              </a:rPr>
            </a:br>
            <a:r>
              <a:rPr lang="en-US" b="1" dirty="0">
                <a:solidFill>
                  <a:srgbClr val="002060"/>
                </a:solidFill>
                <a:latin typeface="Baskerville Old Face" pitchFamily="18" charset="0"/>
              </a:rPr>
              <a:t>they used to laugh with their hearts</a:t>
            </a:r>
            <a:br>
              <a:rPr lang="en-US" b="1" dirty="0">
                <a:solidFill>
                  <a:srgbClr val="002060"/>
                </a:solidFill>
                <a:latin typeface="Baskerville Old Face" pitchFamily="18" charset="0"/>
              </a:rPr>
            </a:br>
            <a:r>
              <a:rPr lang="en-US" b="1" dirty="0">
                <a:solidFill>
                  <a:srgbClr val="002060"/>
                </a:solidFill>
                <a:latin typeface="Baskerville Old Face" pitchFamily="18" charset="0"/>
              </a:rPr>
              <a:t>and laugh with their eyes:</a:t>
            </a:r>
            <a:br>
              <a:rPr lang="en-US" b="1" dirty="0">
                <a:solidFill>
                  <a:srgbClr val="002060"/>
                </a:solidFill>
                <a:latin typeface="Baskerville Old Face" pitchFamily="18" charset="0"/>
              </a:rPr>
            </a:br>
            <a:r>
              <a:rPr lang="en-US" b="1" dirty="0">
                <a:solidFill>
                  <a:srgbClr val="002060"/>
                </a:solidFill>
                <a:latin typeface="Baskerville Old Face" pitchFamily="18" charset="0"/>
              </a:rPr>
              <a:t>but now they only laugh with their teeth,</a:t>
            </a:r>
            <a:br>
              <a:rPr lang="en-US" b="1" dirty="0">
                <a:solidFill>
                  <a:srgbClr val="002060"/>
                </a:solidFill>
                <a:latin typeface="Baskerville Old Face" pitchFamily="18" charset="0"/>
              </a:rPr>
            </a:br>
            <a:r>
              <a:rPr lang="en-US" b="1" dirty="0">
                <a:solidFill>
                  <a:srgbClr val="002060"/>
                </a:solidFill>
                <a:latin typeface="Baskerville Old Face" pitchFamily="18" charset="0"/>
              </a:rPr>
              <a:t>while their ice-block-cold eyes</a:t>
            </a:r>
            <a:br>
              <a:rPr lang="en-US" b="1" dirty="0">
                <a:solidFill>
                  <a:srgbClr val="002060"/>
                </a:solidFill>
                <a:latin typeface="Baskerville Old Face" pitchFamily="18" charset="0"/>
              </a:rPr>
            </a:br>
            <a:r>
              <a:rPr lang="en-US" b="1" dirty="0">
                <a:solidFill>
                  <a:srgbClr val="002060"/>
                </a:solidFill>
                <a:latin typeface="Baskerville Old Face" pitchFamily="18" charset="0"/>
              </a:rPr>
              <a:t>search behind my shadow.</a:t>
            </a:r>
            <a:endParaRPr lang="en-US" dirty="0">
              <a:solidFill>
                <a:srgbClr val="002060"/>
              </a:solidFill>
              <a:latin typeface="Baskerville Old Face" pitchFamily="18" charset="0"/>
            </a:endParaRPr>
          </a:p>
          <a:p>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First </a:t>
            </a:r>
            <a:r>
              <a:rPr lang="en-US" b="1" dirty="0">
                <a:solidFill>
                  <a:srgbClr val="FF0000"/>
                </a:solidFill>
                <a:latin typeface="Baskerville Old Face" pitchFamily="18" charset="0"/>
              </a:rPr>
              <a:t>Stanza</a:t>
            </a:r>
            <a:r>
              <a:rPr lang="en-US" dirty="0">
                <a:solidFill>
                  <a:srgbClr val="FF0000"/>
                </a:solidFill>
                <a:latin typeface="Baskerville Old Face" pitchFamily="18" charset="0"/>
              </a:rPr>
              <a:t/>
            </a:r>
            <a:br>
              <a:rPr lang="en-US" dirty="0">
                <a:solidFill>
                  <a:srgbClr val="FF0000"/>
                </a:solidFill>
                <a:latin typeface="Baskerville Old Face" pitchFamily="18" charset="0"/>
              </a:rPr>
            </a:br>
            <a:endParaRPr lang="en-US" dirty="0">
              <a:solidFill>
                <a:srgbClr val="FF0000"/>
              </a:solidFill>
              <a:latin typeface="Baskerville Old Fac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senior-citizens-happy-laughing.jpg"/>
          <p:cNvPicPr>
            <a:picLocks noChangeAspect="1" noChangeArrowheads="1"/>
          </p:cNvPicPr>
          <p:nvPr/>
        </p:nvPicPr>
        <p:blipFill>
          <a:blip r:embed="rId2"/>
          <a:srcRect/>
          <a:stretch>
            <a:fillRect/>
          </a:stretch>
        </p:blipFill>
        <p:spPr bwMode="auto">
          <a:xfrm>
            <a:off x="357158" y="785794"/>
            <a:ext cx="8143932" cy="47149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578291"/>
          </a:xfrm>
        </p:spPr>
        <p:txBody>
          <a:bodyPr>
            <a:normAutofit/>
          </a:bodyPr>
          <a:lstStyle/>
          <a:p>
            <a:r>
              <a:rPr lang="en-US" dirty="0" smtClean="0">
                <a:solidFill>
                  <a:srgbClr val="0070C0"/>
                </a:solidFill>
                <a:latin typeface="Baskerville Old Face" pitchFamily="18" charset="0"/>
              </a:rPr>
              <a:t>It the first stanza the author mentions that people used to laugh with their heart they used to laugh with their emotions, when they would laugh they would do it wholeheartedly and with warmth and they used to laugh with their eyes and show pleasure with them.</a:t>
            </a:r>
            <a:endParaRPr lang="en-US" dirty="0"/>
          </a:p>
        </p:txBody>
      </p:sp>
      <p:sp>
        <p:nvSpPr>
          <p:cNvPr id="2" name="Title 1"/>
          <p:cNvSpPr>
            <a:spLocks noGrp="1"/>
          </p:cNvSpPr>
          <p:nvPr>
            <p:ph type="title"/>
          </p:nvPr>
        </p:nvSpPr>
        <p:spPr>
          <a:xfrm>
            <a:off x="457200" y="274638"/>
            <a:ext cx="8229600" cy="3011486"/>
          </a:xfrm>
        </p:spPr>
        <p:txBody>
          <a:bodyPr>
            <a:normAutofit/>
          </a:bodyPr>
          <a:lstStyle/>
          <a:p>
            <a:r>
              <a:rPr lang="en-US" dirty="0" smtClean="0">
                <a:solidFill>
                  <a:srgbClr val="0070C0"/>
                </a:solidFill>
                <a:latin typeface="Baskerville Old Face" pitchFamily="18" charset="0"/>
              </a:rPr>
              <a:t/>
            </a:r>
            <a:br>
              <a:rPr lang="en-US" dirty="0" smtClean="0">
                <a:solidFill>
                  <a:srgbClr val="0070C0"/>
                </a:solidFill>
                <a:latin typeface="Baskerville Old Face" pitchFamily="18" charset="0"/>
              </a:rPr>
            </a:br>
            <a:endParaRPr lang="en-US" dirty="0"/>
          </a:p>
        </p:txBody>
      </p:sp>
      <p:pic>
        <p:nvPicPr>
          <p:cNvPr id="7170" name="Picture 2" descr="C:\Users\dell\Desktop\download (1).jpg"/>
          <p:cNvPicPr>
            <a:picLocks noChangeAspect="1" noChangeArrowheads="1"/>
          </p:cNvPicPr>
          <p:nvPr/>
        </p:nvPicPr>
        <p:blipFill>
          <a:blip r:embed="rId2"/>
          <a:srcRect/>
          <a:stretch>
            <a:fillRect/>
          </a:stretch>
        </p:blipFill>
        <p:spPr bwMode="auto">
          <a:xfrm>
            <a:off x="320464" y="857232"/>
            <a:ext cx="3156136" cy="210026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000108"/>
            <a:ext cx="7286676" cy="2677656"/>
          </a:xfrm>
          <a:prstGeom prst="rect">
            <a:avLst/>
          </a:prstGeom>
        </p:spPr>
        <p:txBody>
          <a:bodyPr wrap="square">
            <a:spAutoFit/>
          </a:bodyPr>
          <a:lstStyle/>
          <a:p>
            <a:r>
              <a:rPr lang="en-US" sz="2800" b="1" dirty="0" smtClean="0">
                <a:solidFill>
                  <a:srgbClr val="0070C0"/>
                </a:solidFill>
                <a:latin typeface="Baskerville Old Face" pitchFamily="18" charset="0"/>
              </a:rPr>
              <a:t>And </a:t>
            </a:r>
            <a:r>
              <a:rPr lang="en-US" sz="2800" b="1" dirty="0" smtClean="0">
                <a:solidFill>
                  <a:srgbClr val="0070C0"/>
                </a:solidFill>
                <a:latin typeface="Baskerville Old Face" pitchFamily="18" charset="0"/>
              </a:rPr>
              <a:t>now </a:t>
            </a:r>
            <a:r>
              <a:rPr lang="en-US" sz="2800" b="1" dirty="0" smtClean="0">
                <a:solidFill>
                  <a:srgbClr val="0070C0"/>
                </a:solidFill>
                <a:latin typeface="Baskerville Old Face" pitchFamily="18" charset="0"/>
              </a:rPr>
              <a:t>they do it with only their teeth not with their heart, meaning they do not really want to laugh but do it just to get closer to you and with their darky gloomy cold eyes they watch you and wait for you from the corner of their eyes waiting for you to leave “search behind my shadow”. </a:t>
            </a:r>
            <a:endParaRPr lang="en-US" sz="2800" dirty="0"/>
          </a:p>
        </p:txBody>
      </p:sp>
      <p:pic>
        <p:nvPicPr>
          <p:cNvPr id="8194" name="Picture 2" descr="C:\Users\dell\Desktop\0_utils-2.jpg"/>
          <p:cNvPicPr>
            <a:picLocks noChangeAspect="1" noChangeArrowheads="1"/>
          </p:cNvPicPr>
          <p:nvPr/>
        </p:nvPicPr>
        <p:blipFill>
          <a:blip r:embed="rId2"/>
          <a:srcRect/>
          <a:stretch>
            <a:fillRect/>
          </a:stretch>
        </p:blipFill>
        <p:spPr bwMode="auto">
          <a:xfrm>
            <a:off x="2357422" y="3857628"/>
            <a:ext cx="4857764" cy="223047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2060"/>
                </a:solidFill>
                <a:latin typeface="Baskerville Old Face" pitchFamily="18" charset="0"/>
              </a:rPr>
              <a:t>There </a:t>
            </a:r>
            <a:r>
              <a:rPr lang="en-US" b="1" dirty="0">
                <a:solidFill>
                  <a:srgbClr val="002060"/>
                </a:solidFill>
                <a:latin typeface="Baskerville Old Face" pitchFamily="18" charset="0"/>
              </a:rPr>
              <a:t>was a time indeed</a:t>
            </a:r>
            <a:br>
              <a:rPr lang="en-US" b="1" dirty="0">
                <a:solidFill>
                  <a:srgbClr val="002060"/>
                </a:solidFill>
                <a:latin typeface="Baskerville Old Face" pitchFamily="18" charset="0"/>
              </a:rPr>
            </a:br>
            <a:r>
              <a:rPr lang="en-US" b="1" dirty="0">
                <a:solidFill>
                  <a:srgbClr val="002060"/>
                </a:solidFill>
                <a:latin typeface="Baskerville Old Face" pitchFamily="18" charset="0"/>
              </a:rPr>
              <a:t>they used to shake hands with their hearts:</a:t>
            </a:r>
            <a:br>
              <a:rPr lang="en-US" b="1" dirty="0">
                <a:solidFill>
                  <a:srgbClr val="002060"/>
                </a:solidFill>
                <a:latin typeface="Baskerville Old Face" pitchFamily="18" charset="0"/>
              </a:rPr>
            </a:br>
            <a:r>
              <a:rPr lang="en-US" b="1" dirty="0">
                <a:solidFill>
                  <a:srgbClr val="002060"/>
                </a:solidFill>
                <a:latin typeface="Baskerville Old Face" pitchFamily="18" charset="0"/>
              </a:rPr>
              <a:t>but that’s gone, son.</a:t>
            </a:r>
            <a:br>
              <a:rPr lang="en-US" b="1" dirty="0">
                <a:solidFill>
                  <a:srgbClr val="002060"/>
                </a:solidFill>
                <a:latin typeface="Baskerville Old Face" pitchFamily="18" charset="0"/>
              </a:rPr>
            </a:br>
            <a:r>
              <a:rPr lang="en-US" b="1" dirty="0">
                <a:solidFill>
                  <a:srgbClr val="002060"/>
                </a:solidFill>
                <a:latin typeface="Baskerville Old Face" pitchFamily="18" charset="0"/>
              </a:rPr>
              <a:t>Now they shake hands without hearts</a:t>
            </a:r>
            <a:br>
              <a:rPr lang="en-US" b="1" dirty="0">
                <a:solidFill>
                  <a:srgbClr val="002060"/>
                </a:solidFill>
                <a:latin typeface="Baskerville Old Face" pitchFamily="18" charset="0"/>
              </a:rPr>
            </a:br>
            <a:r>
              <a:rPr lang="en-US" b="1" dirty="0">
                <a:solidFill>
                  <a:srgbClr val="002060"/>
                </a:solidFill>
                <a:latin typeface="Baskerville Old Face" pitchFamily="18" charset="0"/>
              </a:rPr>
              <a:t>while their left hands search</a:t>
            </a:r>
            <a:br>
              <a:rPr lang="en-US" b="1" dirty="0">
                <a:solidFill>
                  <a:srgbClr val="002060"/>
                </a:solidFill>
                <a:latin typeface="Baskerville Old Face" pitchFamily="18" charset="0"/>
              </a:rPr>
            </a:br>
            <a:r>
              <a:rPr lang="en-US" b="1" dirty="0">
                <a:solidFill>
                  <a:srgbClr val="002060"/>
                </a:solidFill>
                <a:latin typeface="Baskerville Old Face" pitchFamily="18" charset="0"/>
              </a:rPr>
              <a:t>my empty pockets.</a:t>
            </a:r>
            <a:endParaRPr lang="en-US" dirty="0">
              <a:solidFill>
                <a:srgbClr val="002060"/>
              </a:solidFill>
              <a:latin typeface="Baskerville Old Face" pitchFamily="18" charset="0"/>
            </a:endParaRPr>
          </a:p>
          <a:p>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Second Stanza</a:t>
            </a:r>
            <a:r>
              <a:rPr lang="en-US" dirty="0" smtClean="0"/>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143</TotalTime>
  <Words>1087</Words>
  <Application>Microsoft Office PowerPoint</Application>
  <PresentationFormat>On-screen Show (4:3)</PresentationFormat>
  <Paragraphs>39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ONCE UPON A TIME  BY  GABRIEL OKARA</vt:lpstr>
      <vt:lpstr>              Gabriel Okara   About The Poet </vt:lpstr>
      <vt:lpstr>     Back Ground of the poem</vt:lpstr>
      <vt:lpstr>Introduction </vt:lpstr>
      <vt:lpstr>                     First Stanza </vt:lpstr>
      <vt:lpstr>Slide 6</vt:lpstr>
      <vt:lpstr> </vt:lpstr>
      <vt:lpstr>Slide 8</vt:lpstr>
      <vt:lpstr>                 Second Stanza </vt:lpstr>
      <vt:lpstr>In the second stanza he further talks about the personalities of the people of the past he says “they used to shake with their hearts” here he is trying to say that when you would meet each other you will shake their hands with pleasure and with warmth and do it willingly.  </vt:lpstr>
      <vt:lpstr>Slide 11</vt:lpstr>
      <vt:lpstr>                  Third Stanza </vt:lpstr>
      <vt:lpstr>Slide 13</vt:lpstr>
      <vt:lpstr>                     Fourth Stanza </vt:lpstr>
      <vt:lpstr>Slide 15</vt:lpstr>
      <vt:lpstr>Slide 16</vt:lpstr>
      <vt:lpstr>                    Fifth Stanza </vt:lpstr>
      <vt:lpstr>Fifth Stanza Explanation</vt:lpstr>
      <vt:lpstr>Slide 19</vt:lpstr>
      <vt:lpstr>Sixth Stanza </vt:lpstr>
      <vt:lpstr>Slide 21</vt:lpstr>
      <vt:lpstr>             Final words</vt:lpstr>
      <vt:lpstr>                        Last stanza </vt:lpstr>
      <vt:lpstr>Conclusion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20</cp:revision>
  <dcterms:created xsi:type="dcterms:W3CDTF">2020-08-05T07:11:16Z</dcterms:created>
  <dcterms:modified xsi:type="dcterms:W3CDTF">2020-08-05T17:01:26Z</dcterms:modified>
</cp:coreProperties>
</file>